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08" userDrawn="1">
          <p15:clr>
            <a:srgbClr val="A4A3A4"/>
          </p15:clr>
        </p15:guide>
        <p15:guide id="2" pos="9536" userDrawn="1">
          <p15:clr>
            <a:srgbClr val="A4A3A4"/>
          </p15:clr>
        </p15:guide>
        <p15:guide id="3" pos="9535" userDrawn="1">
          <p15:clr>
            <a:srgbClr val="A4A3A4"/>
          </p15:clr>
        </p15:guide>
        <p15:guide id="4" pos="1382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orient="horz" pos="14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551"/>
    <p:restoredTop sz="94690"/>
  </p:normalViewPr>
  <p:slideViewPr>
    <p:cSldViewPr snapToGrid="0" snapToObjects="1" showGuides="1">
      <p:cViewPr>
        <p:scale>
          <a:sx n="52" d="100"/>
          <a:sy n="52" d="100"/>
        </p:scale>
        <p:origin x="144" y="-8904"/>
      </p:cViewPr>
      <p:guideLst>
        <p:guide orient="horz" pos="9308"/>
        <p:guide pos="9536"/>
        <p:guide pos="9535"/>
        <p:guide pos="13822"/>
        <p:guide orient="horz" pos="4183"/>
        <p:guide orient="horz" pos="14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701C1-9989-144A-96DC-44C70CD43084}" type="datetimeFigureOut">
              <a:rPr lang="pt-PT" smtClean="0"/>
              <a:t>13/01/20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2A9F-696B-5549-B000-DFCD40ECE4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278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(2)+leg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00" y="4460084"/>
            <a:ext cx="25733931" cy="156793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10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1800000" y="5847213"/>
            <a:ext cx="26424925" cy="15679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0000" b="0" i="0">
                <a:latin typeface="Akzidenz-Grotesk BQ Condensed" pitchFamily="2" charset="77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pt-PT" dirty="0"/>
          </a:p>
        </p:txBody>
      </p:sp>
      <p:sp>
        <p:nvSpPr>
          <p:cNvPr id="18" name="Marcador de Posição do Texto 17">
            <a:extLst>
              <a:ext uri="{FF2B5EF4-FFF2-40B4-BE49-F238E27FC236}">
                <a16:creationId xmlns:a16="http://schemas.microsoft.com/office/drawing/2014/main" id="{9707A5A9-99D4-CE4E-AC18-B9A7792011D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800000" y="7723665"/>
            <a:ext cx="6586675" cy="2347158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Akzidenz-Grotesk BQ Condensed" pitchFamily="2" charset="77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</a:t>
            </a:r>
            <a:r>
              <a:rPr lang="pt-PT" b="1" dirty="0">
                <a:effectLst/>
                <a:latin typeface="Akzidenz-Grotesk BQ Condensed" pitchFamily="2" charset="77"/>
              </a:rPr>
              <a:t> 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 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</a:t>
            </a:r>
          </a:p>
        </p:txBody>
      </p:sp>
      <p:sp>
        <p:nvSpPr>
          <p:cNvPr id="15" name="Marcador de Posição de Conteúdo 14">
            <a:extLst>
              <a:ext uri="{FF2B5EF4-FFF2-40B4-BE49-F238E27FC236}">
                <a16:creationId xmlns:a16="http://schemas.microsoft.com/office/drawing/2014/main" id="{12614BC1-0864-7747-8587-ADC5D1F09EFB}"/>
              </a:ext>
            </a:extLst>
          </p:cNvPr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1800225" y="10275888"/>
            <a:ext cx="26658888" cy="18271505"/>
          </a:xfrm>
          <a:prstGeom prst="rect">
            <a:avLst/>
          </a:prstGeom>
        </p:spPr>
        <p:txBody>
          <a:bodyPr lIns="0" tIns="0" rIns="0" bIns="0" numCol="4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PT" sz="2200" b="0" smtClean="0">
                <a:effectLst/>
              </a:defRPr>
            </a:lvl1pPr>
          </a:lstStyle>
          <a:p>
            <a:r>
              <a:rPr lang="pt-PT" dirty="0">
                <a:effectLst/>
                <a:latin typeface="Noto Serif" panose="02020600060500020200" pitchFamily="18" charset="0"/>
              </a:rPr>
              <a:t>Clique para adicionar conteúdo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" pitchFamily="2" charset="77"/>
              </a:rPr>
              <a:t>0. Título da Secção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>
                <a:effectLst/>
                <a:latin typeface="Noto Serif" panose="02020600060500020200" pitchFamily="18" charset="0"/>
              </a:rPr>
              <a:t>orem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  <a:endParaRPr lang="pt-PT" dirty="0">
              <a:effectLst/>
              <a:latin typeface="Akzidenz-Grotesk BQ" pitchFamily="2" charset="77"/>
            </a:endParaRPr>
          </a:p>
          <a:p>
            <a:endParaRPr lang="pt-PT" b="1" dirty="0">
              <a:effectLst/>
              <a:latin typeface="Akzidenz-Grotesk BQ" pitchFamily="2" charset="77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1. Título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xeque augue,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odio.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in,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libero.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porta.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potenti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pulvinar mi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semper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ante.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. In eros magna,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ut,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ex.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vitae,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2. título desta Secção</a:t>
            </a:r>
          </a:p>
          <a:p>
            <a:r>
              <a:rPr lang="pt-PT" dirty="0">
                <a:effectLst/>
                <a:latin typeface="Noto Serif" panose="02020600060500020200" pitchFamily="18" charset="0"/>
              </a:rPr>
              <a:t>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iaculis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,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,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egestas urna,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augue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,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ut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purus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eu,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augue.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mi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enim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in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rutrum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in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egestas tortor.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libero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mi. Ut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 In id egestas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purus.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Fusce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libero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odio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habitant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senectus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fames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eros non egestas.</a:t>
            </a:r>
          </a:p>
          <a:p>
            <a:endParaRPr lang="pt-PT" b="1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3. Título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 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endParaRPr lang="pt-PT" dirty="0"/>
          </a:p>
        </p:txBody>
      </p: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632DB5DC-313A-1345-8B36-5A6A241A0727}"/>
              </a:ext>
            </a:extLst>
          </p:cNvPr>
          <p:cNvCxnSpPr/>
          <p:nvPr userDrawn="1"/>
        </p:nvCxnSpPr>
        <p:spPr>
          <a:xfrm>
            <a:off x="1779588" y="30114875"/>
            <a:ext cx="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Posição do Texto 26">
            <a:extLst>
              <a:ext uri="{FF2B5EF4-FFF2-40B4-BE49-F238E27FC236}">
                <a16:creationId xmlns:a16="http://schemas.microsoft.com/office/drawing/2014/main" id="{8D2B555B-DFFE-A248-B1D9-9B0B9269200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800225" y="30984470"/>
            <a:ext cx="13085763" cy="4333875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i="1" dirty="0" err="1">
                <a:effectLst/>
                <a:latin typeface="Noto Serif" panose="02020600060500020200" pitchFamily="18" charset="0"/>
              </a:rPr>
              <a:t>About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Jenny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Holze</a:t>
            </a:r>
            <a:r>
              <a:rPr lang="pt-PT" dirty="0" err="1">
                <a:effectLst/>
                <a:latin typeface="Noto Serif" panose="02020600060500020200" pitchFamily="18" charset="0"/>
              </a:rPr>
              <a:t>r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dvd</a:t>
            </a:r>
            <a:r>
              <a:rPr lang="pt-PT" dirty="0">
                <a:effectLst/>
                <a:latin typeface="Noto Serif" panose="02020600060500020200" pitchFamily="18" charset="0"/>
              </a:rPr>
              <a:t>, Microcinema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International</a:t>
            </a:r>
            <a:r>
              <a:rPr lang="pt-PT" dirty="0">
                <a:effectLst/>
                <a:latin typeface="Noto Serif" panose="02020600060500020200" pitchFamily="18" charset="0"/>
              </a:rPr>
              <a:t>, San Francisco,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California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i="1" dirty="0">
                <a:effectLst/>
                <a:latin typeface="Noto Serif" panose="02020600060500020200" pitchFamily="18" charset="0"/>
              </a:rPr>
              <a:t> + soul : a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journey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into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the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world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of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aboriginal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2010,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television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program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Australian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Broadcasting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Corporation</a:t>
            </a:r>
            <a:r>
              <a:rPr lang="pt-PT" dirty="0">
                <a:effectLst/>
                <a:latin typeface="Noto Serif" panose="02020600060500020200" pitchFamily="18" charset="0"/>
              </a:rPr>
              <a:t>, Sydney,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October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Farmer</a:t>
            </a:r>
            <a:r>
              <a:rPr lang="pt-PT" dirty="0">
                <a:effectLst/>
                <a:latin typeface="Noto Serif" panose="02020600060500020200" pitchFamily="18" charset="0"/>
              </a:rPr>
              <a:t> 1978,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sound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recording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Cadet</a:t>
            </a:r>
            <a:r>
              <a:rPr lang="pt-PT" dirty="0">
                <a:effectLst/>
                <a:latin typeface="Noto Serif" panose="02020600060500020200" pitchFamily="18" charset="0"/>
              </a:rPr>
              <a:t> Records, Chicago,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Ill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Chains</a:t>
            </a:r>
            <a:r>
              <a:rPr lang="pt-PT" dirty="0">
                <a:effectLst/>
                <a:latin typeface="Noto Serif" panose="02020600060500020200" pitchFamily="18" charset="0"/>
              </a:rPr>
              <a:t> =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Cantene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Titanus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motion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picture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British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Film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Institute</a:t>
            </a:r>
            <a:r>
              <a:rPr lang="pt-PT" dirty="0">
                <a:effectLst/>
                <a:latin typeface="Noto Serif" panose="02020600060500020200" pitchFamily="18" charset="0"/>
              </a:rPr>
              <a:t>, London.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Colli</a:t>
            </a:r>
            <a:r>
              <a:rPr lang="pt-PT" dirty="0">
                <a:effectLst/>
                <a:latin typeface="Noto Serif" panose="02020600060500020200" pitchFamily="18" charset="0"/>
              </a:rPr>
              <a:t>, MG 2009, </a:t>
            </a:r>
            <a:r>
              <a:rPr lang="pt-PT" i="1" dirty="0">
                <a:effectLst/>
                <a:latin typeface="Noto Serif" panose="02020600060500020200" pitchFamily="18" charset="0"/>
              </a:rPr>
              <a:t>Bilbao_6 Guggenheim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Museum</a:t>
            </a:r>
            <a:r>
              <a:rPr lang="pt-PT" i="1" dirty="0">
                <a:effectLst/>
                <a:latin typeface="Noto Serif" panose="02020600060500020200" pitchFamily="18" charset="0"/>
              </a:rPr>
              <a:t> Bilbao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photograph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viewed</a:t>
            </a:r>
            <a:r>
              <a:rPr lang="pt-PT" dirty="0">
                <a:effectLst/>
                <a:latin typeface="Noto Serif" panose="02020600060500020200" pitchFamily="18" charset="0"/>
              </a:rPr>
              <a:t>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January</a:t>
            </a:r>
            <a:r>
              <a:rPr lang="pt-PT" dirty="0">
                <a:effectLst/>
                <a:latin typeface="Noto Serif" panose="02020600060500020200" pitchFamily="18" charset="0"/>
              </a:rPr>
              <a:t> 2012, &lt;</a:t>
            </a:r>
            <a:r>
              <a:rPr lang="pt-PT" dirty="0" err="1">
                <a:effectLst/>
                <a:latin typeface="Noto Serif" panose="02020600060500020200" pitchFamily="18" charset="0"/>
              </a:rPr>
              <a:t>http</a:t>
            </a:r>
            <a:r>
              <a:rPr lang="pt-PT" dirty="0">
                <a:effectLst/>
                <a:latin typeface="Noto Serif" panose="02020600060500020200" pitchFamily="18" charset="0"/>
              </a:rPr>
              <a:t>://</a:t>
            </a:r>
            <a:r>
              <a:rPr lang="pt-PT" dirty="0" err="1">
                <a:effectLst/>
                <a:latin typeface="Noto Serif" panose="02020600060500020200" pitchFamily="18" charset="0"/>
              </a:rPr>
              <a:t>www.flickr.com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photos</a:t>
            </a:r>
            <a:r>
              <a:rPr lang="pt-PT" dirty="0">
                <a:effectLst/>
                <a:latin typeface="Noto Serif" panose="02020600060500020200" pitchFamily="18" charset="0"/>
              </a:rPr>
              <a:t>/52355315@N08/5757476385/&gt;.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About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Jenny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Holze</a:t>
            </a:r>
            <a:r>
              <a:rPr lang="pt-PT" dirty="0" err="1">
                <a:effectLst/>
                <a:latin typeface="Noto Serif" panose="02020600060500020200" pitchFamily="18" charset="0"/>
              </a:rPr>
              <a:t>r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dvd</a:t>
            </a:r>
            <a:r>
              <a:rPr lang="pt-PT" dirty="0">
                <a:effectLst/>
                <a:latin typeface="Noto Serif" panose="02020600060500020200" pitchFamily="18" charset="0"/>
              </a:rPr>
              <a:t>, Microcinema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International</a:t>
            </a:r>
            <a:r>
              <a:rPr lang="pt-PT" dirty="0">
                <a:effectLst/>
                <a:latin typeface="Noto Serif" panose="02020600060500020200" pitchFamily="18" charset="0"/>
              </a:rPr>
              <a:t>, San Francisco,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California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i="1" dirty="0">
                <a:effectLst/>
                <a:latin typeface="Noto Serif" panose="02020600060500020200" pitchFamily="18" charset="0"/>
              </a:rPr>
              <a:t> + soul : a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journey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into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the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world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of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aboriginal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2010,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television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program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Australian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Broadcasting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Corporation</a:t>
            </a:r>
            <a:r>
              <a:rPr lang="pt-PT" dirty="0">
                <a:effectLst/>
                <a:latin typeface="Noto Serif" panose="02020600060500020200" pitchFamily="18" charset="0"/>
              </a:rPr>
              <a:t>, Sydney,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October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Farmer</a:t>
            </a:r>
            <a:r>
              <a:rPr lang="pt-PT" dirty="0">
                <a:effectLst/>
                <a:latin typeface="Noto Serif" panose="02020600060500020200" pitchFamily="18" charset="0"/>
              </a:rPr>
              <a:t> 1978,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sound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recording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Cadet</a:t>
            </a:r>
            <a:r>
              <a:rPr lang="pt-PT" dirty="0">
                <a:effectLst/>
                <a:latin typeface="Noto Serif" panose="02020600060500020200" pitchFamily="18" charset="0"/>
              </a:rPr>
              <a:t> Records, Chicago,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Ill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Chains</a:t>
            </a:r>
            <a:r>
              <a:rPr lang="pt-PT" dirty="0">
                <a:effectLst/>
                <a:latin typeface="Noto Serif" panose="02020600060500020200" pitchFamily="18" charset="0"/>
              </a:rPr>
              <a:t> =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Cantene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Titanus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motion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picture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British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Film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Institute</a:t>
            </a:r>
            <a:r>
              <a:rPr lang="pt-PT" dirty="0">
                <a:effectLst/>
                <a:latin typeface="Noto Serif" panose="02020600060500020200" pitchFamily="18" charset="0"/>
              </a:rPr>
              <a:t>, London.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Colli</a:t>
            </a:r>
            <a:r>
              <a:rPr lang="pt-PT" dirty="0">
                <a:effectLst/>
                <a:latin typeface="Noto Serif" panose="02020600060500020200" pitchFamily="18" charset="0"/>
              </a:rPr>
              <a:t>, MG 2009, </a:t>
            </a:r>
            <a:r>
              <a:rPr lang="pt-PT" i="1" dirty="0">
                <a:effectLst/>
                <a:latin typeface="Noto Serif" panose="02020600060500020200" pitchFamily="18" charset="0"/>
              </a:rPr>
              <a:t>Bilbao_6 Guggenheim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Museum</a:t>
            </a:r>
            <a:r>
              <a:rPr lang="pt-PT" i="1" dirty="0">
                <a:effectLst/>
                <a:latin typeface="Noto Serif" panose="02020600060500020200" pitchFamily="18" charset="0"/>
              </a:rPr>
              <a:t> Bilbao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photograph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viewed</a:t>
            </a:r>
            <a:r>
              <a:rPr lang="pt-PT" dirty="0">
                <a:effectLst/>
                <a:latin typeface="Noto Serif" panose="02020600060500020200" pitchFamily="18" charset="0"/>
              </a:rPr>
              <a:t>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January</a:t>
            </a:r>
            <a:r>
              <a:rPr lang="pt-PT" dirty="0">
                <a:effectLst/>
                <a:latin typeface="Noto Serif" panose="02020600060500020200" pitchFamily="18" charset="0"/>
              </a:rPr>
              <a:t> 2012, &lt;</a:t>
            </a:r>
            <a:r>
              <a:rPr lang="pt-PT" dirty="0" err="1">
                <a:effectLst/>
                <a:latin typeface="Noto Serif" panose="02020600060500020200" pitchFamily="18" charset="0"/>
              </a:rPr>
              <a:t>http</a:t>
            </a:r>
            <a:r>
              <a:rPr lang="pt-PT" dirty="0">
                <a:effectLst/>
                <a:latin typeface="Noto Serif" panose="02020600060500020200" pitchFamily="18" charset="0"/>
              </a:rPr>
              <a:t>://</a:t>
            </a:r>
            <a:r>
              <a:rPr lang="pt-PT" dirty="0" err="1">
                <a:effectLst/>
                <a:latin typeface="Noto Serif" panose="02020600060500020200" pitchFamily="18" charset="0"/>
              </a:rPr>
              <a:t>www.flickr.com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photos</a:t>
            </a:r>
            <a:r>
              <a:rPr lang="pt-PT" dirty="0">
                <a:effectLst/>
                <a:latin typeface="Noto Serif" panose="02020600060500020200" pitchFamily="18" charset="0"/>
              </a:rPr>
              <a:t>/52355315@N08/5757476385/&gt;</a:t>
            </a:r>
          </a:p>
          <a:p>
            <a:endParaRPr lang="pt-PT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7B298F4-065E-CA45-AC7C-2BE212B43066}"/>
              </a:ext>
            </a:extLst>
          </p:cNvPr>
          <p:cNvSpPr txBox="1"/>
          <p:nvPr userDrawn="1"/>
        </p:nvSpPr>
        <p:spPr>
          <a:xfrm>
            <a:off x="1779588" y="30602484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 err="1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References</a:t>
            </a:r>
            <a:endParaRPr lang="pt-PT" sz="2200" b="1" i="0" kern="1200" dirty="0">
              <a:solidFill>
                <a:schemeClr val="tx1"/>
              </a:solidFill>
              <a:effectLst/>
              <a:latin typeface="Akzidenz-Grotesk BQ" pitchFamily="2" charset="77"/>
              <a:ea typeface="+mn-ea"/>
              <a:cs typeface="+mn-cs"/>
            </a:endParaRPr>
          </a:p>
        </p:txBody>
      </p:sp>
      <p:sp>
        <p:nvSpPr>
          <p:cNvPr id="32" name="Marcador de Posição do Texto 26">
            <a:extLst>
              <a:ext uri="{FF2B5EF4-FFF2-40B4-BE49-F238E27FC236}">
                <a16:creationId xmlns:a16="http://schemas.microsoft.com/office/drawing/2014/main" id="{1166E9C2-F17C-1941-BD55-ECDADEC4314E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5389225" y="30984470"/>
            <a:ext cx="13085764" cy="4333875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b="1" dirty="0">
                <a:effectLst/>
                <a:latin typeface="Noto Serif" panose="02020600060500020200" pitchFamily="18" charset="0"/>
              </a:rPr>
              <a:t>Figura 1: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vitae urna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2: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3: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4: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libero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mi.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3CAC3BD-9D49-EF4D-8A96-0FF9ADFAA254}"/>
              </a:ext>
            </a:extLst>
          </p:cNvPr>
          <p:cNvSpPr txBox="1"/>
          <p:nvPr userDrawn="1"/>
        </p:nvSpPr>
        <p:spPr>
          <a:xfrm>
            <a:off x="15389225" y="30624200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 err="1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Captions</a:t>
            </a:r>
            <a:endParaRPr lang="pt-PT" sz="2200" b="1" i="0" kern="1200" dirty="0">
              <a:solidFill>
                <a:schemeClr val="tx1"/>
              </a:solidFill>
              <a:effectLst/>
              <a:latin typeface="Akzidenz-Grotesk BQ" pitchFamily="2" charset="77"/>
              <a:ea typeface="+mn-ea"/>
              <a:cs typeface="+mn-cs"/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63604871-0F14-A149-952E-AD40CF2C4FB6}"/>
              </a:ext>
            </a:extLst>
          </p:cNvPr>
          <p:cNvCxnSpPr/>
          <p:nvPr userDrawn="1"/>
        </p:nvCxnSpPr>
        <p:spPr>
          <a:xfrm>
            <a:off x="1799999" y="30114875"/>
            <a:ext cx="266652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3378DE-6AAC-B048-AB35-76830FD73BFE}"/>
              </a:ext>
            </a:extLst>
          </p:cNvPr>
          <p:cNvSpPr txBox="1"/>
          <p:nvPr userDrawn="1"/>
        </p:nvSpPr>
        <p:spPr>
          <a:xfrm>
            <a:off x="8229600" y="40291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056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30" userDrawn="1">
          <p15:clr>
            <a:srgbClr val="5ACBF0"/>
          </p15:clr>
        </p15:guide>
        <p15:guide id="3" orient="horz" pos="19446" userDrawn="1">
          <p15:clr>
            <a:srgbClr val="5ACBF0"/>
          </p15:clr>
        </p15:guide>
        <p15:guide id="4" pos="13958" userDrawn="1">
          <p15:clr>
            <a:srgbClr val="5ACBF0"/>
          </p15:clr>
        </p15:guide>
        <p15:guide id="5" pos="9694" userDrawn="1">
          <p15:clr>
            <a:srgbClr val="5ACBF0"/>
          </p15:clr>
        </p15:guide>
        <p15:guide id="6" orient="horz" pos="19673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(1)+leg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A7DDFB0-572E-CA4A-8F39-6944AD217FE2}" type="datetimeFigureOut">
              <a:rPr lang="pt-PT" smtClean="0"/>
              <a:t>13/01/20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5CFD6409-DA6D-3845-AAB4-A95B6C646765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CB1F6D-F1AD-154D-B23A-D5016C876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0" y="4460084"/>
            <a:ext cx="25733931" cy="156793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10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78ACCDE-65DB-D748-8403-EE06D3ADD87D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800000" y="5847213"/>
            <a:ext cx="26424925" cy="15679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0000" b="0" i="0">
                <a:latin typeface="Akzidenz-Grotesk BQ Condensed" pitchFamily="2" charset="77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pt-PT" dirty="0"/>
          </a:p>
        </p:txBody>
      </p:sp>
      <p:sp>
        <p:nvSpPr>
          <p:cNvPr id="9" name="Marcador de Posição do Texto 17">
            <a:extLst>
              <a:ext uri="{FF2B5EF4-FFF2-40B4-BE49-F238E27FC236}">
                <a16:creationId xmlns:a16="http://schemas.microsoft.com/office/drawing/2014/main" id="{E87688EC-63FB-7147-806C-D4AA943EBD95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800000" y="7723665"/>
            <a:ext cx="6586675" cy="2347158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Akzidenz-Grotesk BQ Condensed" pitchFamily="2" charset="77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</a:t>
            </a:r>
            <a:r>
              <a:rPr lang="pt-PT" b="1" dirty="0">
                <a:effectLst/>
                <a:latin typeface="Akzidenz-Grotesk BQ Condensed" pitchFamily="2" charset="77"/>
              </a:rPr>
              <a:t> 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 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</a:t>
            </a:r>
          </a:p>
        </p:txBody>
      </p:sp>
      <p:sp>
        <p:nvSpPr>
          <p:cNvPr id="12" name="Marcador de Posição do Texto 26">
            <a:extLst>
              <a:ext uri="{FF2B5EF4-FFF2-40B4-BE49-F238E27FC236}">
                <a16:creationId xmlns:a16="http://schemas.microsoft.com/office/drawing/2014/main" id="{B8B3E050-A038-5546-8434-010585776AB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00225" y="30984470"/>
            <a:ext cx="6469131" cy="4333875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i="1" dirty="0" err="1">
                <a:effectLst/>
                <a:latin typeface="Noto Serif" panose="02020600060500020200" pitchFamily="18" charset="0"/>
              </a:rPr>
              <a:t>About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Jenny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Holze</a:t>
            </a:r>
            <a:r>
              <a:rPr lang="pt-PT" dirty="0" err="1">
                <a:effectLst/>
                <a:latin typeface="Noto Serif" panose="02020600060500020200" pitchFamily="18" charset="0"/>
              </a:rPr>
              <a:t>r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dvd</a:t>
            </a:r>
            <a:r>
              <a:rPr lang="pt-PT" dirty="0">
                <a:effectLst/>
                <a:latin typeface="Noto Serif" panose="02020600060500020200" pitchFamily="18" charset="0"/>
              </a:rPr>
              <a:t>, Microcinema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International</a:t>
            </a:r>
            <a:r>
              <a:rPr lang="pt-PT" dirty="0">
                <a:effectLst/>
                <a:latin typeface="Noto Serif" panose="02020600060500020200" pitchFamily="18" charset="0"/>
              </a:rPr>
              <a:t>, San Francisco,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California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i="1" dirty="0">
                <a:effectLst/>
                <a:latin typeface="Noto Serif" panose="02020600060500020200" pitchFamily="18" charset="0"/>
              </a:rPr>
              <a:t> + soul : a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journey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into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the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world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of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aboriginal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2010,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television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program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Australian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Broadcasting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Corporation</a:t>
            </a:r>
            <a:r>
              <a:rPr lang="pt-PT" dirty="0">
                <a:effectLst/>
                <a:latin typeface="Noto Serif" panose="02020600060500020200" pitchFamily="18" charset="0"/>
              </a:rPr>
              <a:t>, Sydney,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October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Farmer</a:t>
            </a:r>
            <a:r>
              <a:rPr lang="pt-PT" dirty="0">
                <a:effectLst/>
                <a:latin typeface="Noto Serif" panose="02020600060500020200" pitchFamily="18" charset="0"/>
              </a:rPr>
              <a:t> 1978,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sound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recording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Cadet</a:t>
            </a:r>
            <a:r>
              <a:rPr lang="pt-PT" dirty="0">
                <a:effectLst/>
                <a:latin typeface="Noto Serif" panose="02020600060500020200" pitchFamily="18" charset="0"/>
              </a:rPr>
              <a:t> Records, Chicago,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Ill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Chains</a:t>
            </a:r>
            <a:r>
              <a:rPr lang="pt-PT" dirty="0">
                <a:effectLst/>
                <a:latin typeface="Noto Serif" panose="02020600060500020200" pitchFamily="18" charset="0"/>
              </a:rPr>
              <a:t> =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Cantene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Titanus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motion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picture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British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Film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Institute</a:t>
            </a:r>
            <a:r>
              <a:rPr lang="pt-PT" dirty="0">
                <a:effectLst/>
                <a:latin typeface="Noto Serif" panose="02020600060500020200" pitchFamily="18" charset="0"/>
              </a:rPr>
              <a:t>, London.</a:t>
            </a:r>
          </a:p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4E8045-A1C4-C541-B796-3FFF78796AF2}"/>
              </a:ext>
            </a:extLst>
          </p:cNvPr>
          <p:cNvSpPr txBox="1"/>
          <p:nvPr userDrawn="1"/>
        </p:nvSpPr>
        <p:spPr>
          <a:xfrm>
            <a:off x="1779588" y="30602484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Referências</a:t>
            </a:r>
          </a:p>
        </p:txBody>
      </p:sp>
      <p:sp>
        <p:nvSpPr>
          <p:cNvPr id="14" name="Marcador de Posição do Texto 26">
            <a:extLst>
              <a:ext uri="{FF2B5EF4-FFF2-40B4-BE49-F238E27FC236}">
                <a16:creationId xmlns:a16="http://schemas.microsoft.com/office/drawing/2014/main" id="{CAFBC6F5-C81B-8A40-8488-2E48F521080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594724" y="30984470"/>
            <a:ext cx="6218239" cy="4333875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b="1" dirty="0">
                <a:effectLst/>
                <a:latin typeface="Noto Serif" panose="02020600060500020200" pitchFamily="18" charset="0"/>
              </a:rPr>
              <a:t>Figura 1: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vitae urna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2: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3: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E05769-268F-CA48-A7B9-F2151DD1141B}"/>
              </a:ext>
            </a:extLst>
          </p:cNvPr>
          <p:cNvSpPr txBox="1"/>
          <p:nvPr userDrawn="1"/>
        </p:nvSpPr>
        <p:spPr>
          <a:xfrm>
            <a:off x="8585200" y="30624200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Legenda da Figura</a:t>
            </a:r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71084BA0-5950-4246-A17C-E600397CFC85}"/>
              </a:ext>
            </a:extLst>
          </p:cNvPr>
          <p:cNvCxnSpPr>
            <a:cxnSpLocks/>
          </p:cNvCxnSpPr>
          <p:nvPr userDrawn="1"/>
        </p:nvCxnSpPr>
        <p:spPr>
          <a:xfrm>
            <a:off x="1799999" y="30114875"/>
            <a:ext cx="13012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14">
            <a:extLst>
              <a:ext uri="{FF2B5EF4-FFF2-40B4-BE49-F238E27FC236}">
                <a16:creationId xmlns:a16="http://schemas.microsoft.com/office/drawing/2014/main" id="{BFE8B1C1-3A19-5F40-95F4-D08A1C2E3AEB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1800225" y="10275888"/>
            <a:ext cx="26658888" cy="18271505"/>
          </a:xfrm>
          <a:prstGeom prst="rect">
            <a:avLst/>
          </a:prstGeom>
        </p:spPr>
        <p:txBody>
          <a:bodyPr lIns="0" tIns="0" rIns="0" bIns="0" numCol="4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PT" sz="2200" b="0" smtClean="0">
                <a:effectLst/>
              </a:defRPr>
            </a:lvl1pPr>
          </a:lstStyle>
          <a:p>
            <a:r>
              <a:rPr lang="pt-PT" dirty="0">
                <a:effectLst/>
                <a:latin typeface="Noto Serif" panose="02020600060500020200" pitchFamily="18" charset="0"/>
              </a:rPr>
              <a:t>Clique para adicionar conteúdo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" pitchFamily="2" charset="77"/>
              </a:rPr>
              <a:t>0. Título da Secção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>
                <a:effectLst/>
                <a:latin typeface="Noto Serif" panose="02020600060500020200" pitchFamily="18" charset="0"/>
              </a:rPr>
              <a:t>orem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  <a:endParaRPr lang="pt-PT" dirty="0">
              <a:effectLst/>
              <a:latin typeface="Akzidenz-Grotesk BQ" pitchFamily="2" charset="77"/>
            </a:endParaRPr>
          </a:p>
          <a:p>
            <a:endParaRPr lang="pt-PT" b="1" dirty="0">
              <a:effectLst/>
              <a:latin typeface="Akzidenz-Grotesk BQ" pitchFamily="2" charset="77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1. Título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xeque augue,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odio.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in,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libero.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porta.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potenti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pulvinar mi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semper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ante.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. In eros magna,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ut,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ex.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vitae,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2. título desta Secção</a:t>
            </a:r>
          </a:p>
          <a:p>
            <a:r>
              <a:rPr lang="pt-PT" dirty="0">
                <a:effectLst/>
                <a:latin typeface="Noto Serif" panose="02020600060500020200" pitchFamily="18" charset="0"/>
              </a:rPr>
              <a:t>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iaculis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,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,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egestas urna,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augue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,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ut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purus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eu,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augue.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mi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enim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in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rutrum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in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egestas tortor.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libero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mi. Ut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 In id egestas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purus.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Fusce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libero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odio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habitant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senectus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fames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eros non egestas.</a:t>
            </a:r>
          </a:p>
          <a:p>
            <a:endParaRPr lang="pt-PT" b="1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3. Título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 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3197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(2)+leg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A7DDFB0-572E-CA4A-8F39-6944AD217FE2}" type="datetimeFigureOut">
              <a:rPr lang="pt-PT" smtClean="0"/>
              <a:t>13/01/20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5CFD6409-DA6D-3845-AAB4-A95B6C646765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755F28-BA3C-CE49-829D-815680E81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0" y="4460084"/>
            <a:ext cx="25733931" cy="156793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10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9E3F6C-BB64-C540-BFCF-CED67513840F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800000" y="5847213"/>
            <a:ext cx="26424925" cy="15679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0000" b="0" i="0">
                <a:latin typeface="Akzidenz-Grotesk BQ Condensed" pitchFamily="2" charset="77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pt-PT" dirty="0"/>
          </a:p>
        </p:txBody>
      </p:sp>
      <p:sp>
        <p:nvSpPr>
          <p:cNvPr id="9" name="Marcador de Posição do Texto 17">
            <a:extLst>
              <a:ext uri="{FF2B5EF4-FFF2-40B4-BE49-F238E27FC236}">
                <a16:creationId xmlns:a16="http://schemas.microsoft.com/office/drawing/2014/main" id="{4E174425-76F6-4244-85B6-159C356601C2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800000" y="7723665"/>
            <a:ext cx="6586675" cy="2347158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Akzidenz-Grotesk BQ Condensed" pitchFamily="2" charset="77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</a:t>
            </a:r>
            <a:r>
              <a:rPr lang="pt-PT" b="1" dirty="0">
                <a:effectLst/>
                <a:latin typeface="Akzidenz-Grotesk BQ Condensed" pitchFamily="2" charset="77"/>
              </a:rPr>
              <a:t> 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 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</a:t>
            </a:r>
          </a:p>
        </p:txBody>
      </p:sp>
      <p:sp>
        <p:nvSpPr>
          <p:cNvPr id="12" name="Marcador de Posição do Texto 26">
            <a:extLst>
              <a:ext uri="{FF2B5EF4-FFF2-40B4-BE49-F238E27FC236}">
                <a16:creationId xmlns:a16="http://schemas.microsoft.com/office/drawing/2014/main" id="{7EC8C781-CA18-FE49-9838-D68478827CE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00226" y="30984470"/>
            <a:ext cx="13037602" cy="4333875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i="1" dirty="0" err="1">
                <a:effectLst/>
                <a:latin typeface="Noto Serif" panose="02020600060500020200" pitchFamily="18" charset="0"/>
              </a:rPr>
              <a:t>About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Jenny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Holze</a:t>
            </a:r>
            <a:r>
              <a:rPr lang="pt-PT" dirty="0" err="1">
                <a:effectLst/>
                <a:latin typeface="Noto Serif" panose="02020600060500020200" pitchFamily="18" charset="0"/>
              </a:rPr>
              <a:t>r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dvd</a:t>
            </a:r>
            <a:r>
              <a:rPr lang="pt-PT" dirty="0">
                <a:effectLst/>
                <a:latin typeface="Noto Serif" panose="02020600060500020200" pitchFamily="18" charset="0"/>
              </a:rPr>
              <a:t>, Microcinema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International</a:t>
            </a:r>
            <a:r>
              <a:rPr lang="pt-PT" dirty="0">
                <a:effectLst/>
                <a:latin typeface="Noto Serif" panose="02020600060500020200" pitchFamily="18" charset="0"/>
              </a:rPr>
              <a:t>, San Francisco,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California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i="1" dirty="0">
                <a:effectLst/>
                <a:latin typeface="Noto Serif" panose="02020600060500020200" pitchFamily="18" charset="0"/>
              </a:rPr>
              <a:t> + soul : a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journey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into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the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world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of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aboriginal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2010,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television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program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Australian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Broadcasting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Corporation</a:t>
            </a:r>
            <a:r>
              <a:rPr lang="pt-PT" dirty="0">
                <a:effectLst/>
                <a:latin typeface="Noto Serif" panose="02020600060500020200" pitchFamily="18" charset="0"/>
              </a:rPr>
              <a:t>, Sydney,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October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Farmer</a:t>
            </a:r>
            <a:r>
              <a:rPr lang="pt-PT" dirty="0">
                <a:effectLst/>
                <a:latin typeface="Noto Serif" panose="02020600060500020200" pitchFamily="18" charset="0"/>
              </a:rPr>
              <a:t> 1978,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sound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recording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Cadet</a:t>
            </a:r>
            <a:r>
              <a:rPr lang="pt-PT" dirty="0">
                <a:effectLst/>
                <a:latin typeface="Noto Serif" panose="02020600060500020200" pitchFamily="18" charset="0"/>
              </a:rPr>
              <a:t> Records, Chicago,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Ill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Chains</a:t>
            </a:r>
            <a:r>
              <a:rPr lang="pt-PT" dirty="0">
                <a:effectLst/>
                <a:latin typeface="Noto Serif" panose="02020600060500020200" pitchFamily="18" charset="0"/>
              </a:rPr>
              <a:t> =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Cantene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Titanus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motion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picture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British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Film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Institute</a:t>
            </a:r>
            <a:r>
              <a:rPr lang="pt-PT" dirty="0">
                <a:effectLst/>
                <a:latin typeface="Noto Serif" panose="02020600060500020200" pitchFamily="18" charset="0"/>
              </a:rPr>
              <a:t>, London.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Colli</a:t>
            </a:r>
            <a:r>
              <a:rPr lang="pt-PT" dirty="0">
                <a:effectLst/>
                <a:latin typeface="Noto Serif" panose="02020600060500020200" pitchFamily="18" charset="0"/>
              </a:rPr>
              <a:t>, MG 2009, </a:t>
            </a:r>
            <a:r>
              <a:rPr lang="pt-PT" i="1" dirty="0">
                <a:effectLst/>
                <a:latin typeface="Noto Serif" panose="02020600060500020200" pitchFamily="18" charset="0"/>
              </a:rPr>
              <a:t>Bilbao_6 Guggenheim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Museum</a:t>
            </a:r>
            <a:r>
              <a:rPr lang="pt-PT" i="1" dirty="0">
                <a:effectLst/>
                <a:latin typeface="Noto Serif" panose="02020600060500020200" pitchFamily="18" charset="0"/>
              </a:rPr>
              <a:t> Bilbao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photograph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viewed</a:t>
            </a:r>
            <a:r>
              <a:rPr lang="pt-PT" dirty="0">
                <a:effectLst/>
                <a:latin typeface="Noto Serif" panose="02020600060500020200" pitchFamily="18" charset="0"/>
              </a:rPr>
              <a:t>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January</a:t>
            </a:r>
            <a:r>
              <a:rPr lang="pt-PT" dirty="0">
                <a:effectLst/>
                <a:latin typeface="Noto Serif" panose="02020600060500020200" pitchFamily="18" charset="0"/>
              </a:rPr>
              <a:t> 2012, &lt;</a:t>
            </a:r>
            <a:r>
              <a:rPr lang="pt-PT" dirty="0" err="1">
                <a:effectLst/>
                <a:latin typeface="Noto Serif" panose="02020600060500020200" pitchFamily="18" charset="0"/>
              </a:rPr>
              <a:t>http</a:t>
            </a:r>
            <a:r>
              <a:rPr lang="pt-PT" dirty="0">
                <a:effectLst/>
                <a:latin typeface="Noto Serif" panose="02020600060500020200" pitchFamily="18" charset="0"/>
              </a:rPr>
              <a:t>://</a:t>
            </a:r>
            <a:r>
              <a:rPr lang="pt-PT" dirty="0" err="1">
                <a:effectLst/>
                <a:latin typeface="Noto Serif" panose="02020600060500020200" pitchFamily="18" charset="0"/>
              </a:rPr>
              <a:t>www.flickr.com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photos</a:t>
            </a:r>
            <a:r>
              <a:rPr lang="pt-PT" dirty="0">
                <a:effectLst/>
                <a:latin typeface="Noto Serif" panose="02020600060500020200" pitchFamily="18" charset="0"/>
              </a:rPr>
              <a:t>/52355315@N08/5757476385/&gt;.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About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Jenny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Holze</a:t>
            </a:r>
            <a:r>
              <a:rPr lang="pt-PT" dirty="0" err="1">
                <a:effectLst/>
                <a:latin typeface="Noto Serif" panose="02020600060500020200" pitchFamily="18" charset="0"/>
              </a:rPr>
              <a:t>r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dvd</a:t>
            </a:r>
            <a:r>
              <a:rPr lang="pt-PT" dirty="0">
                <a:effectLst/>
                <a:latin typeface="Noto Serif" panose="02020600060500020200" pitchFamily="18" charset="0"/>
              </a:rPr>
              <a:t>, Microcinema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International</a:t>
            </a:r>
            <a:r>
              <a:rPr lang="pt-PT" dirty="0">
                <a:effectLst/>
                <a:latin typeface="Noto Serif" panose="02020600060500020200" pitchFamily="18" charset="0"/>
              </a:rPr>
              <a:t>, San Francisco,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California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i="1" dirty="0">
                <a:effectLst/>
                <a:latin typeface="Noto Serif" panose="02020600060500020200" pitchFamily="18" charset="0"/>
              </a:rPr>
              <a:t> + soul : a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journey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into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the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world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of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aboriginal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2010,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television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program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Australian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Broadcasting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Corporation</a:t>
            </a:r>
            <a:r>
              <a:rPr lang="pt-PT" dirty="0">
                <a:effectLst/>
                <a:latin typeface="Noto Serif" panose="02020600060500020200" pitchFamily="18" charset="0"/>
              </a:rPr>
              <a:t>, Sydney,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October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Farmer</a:t>
            </a:r>
            <a:r>
              <a:rPr lang="pt-PT" dirty="0">
                <a:effectLst/>
                <a:latin typeface="Noto Serif" panose="02020600060500020200" pitchFamily="18" charset="0"/>
              </a:rPr>
              <a:t> 1978,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sound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recording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Cadet</a:t>
            </a:r>
            <a:r>
              <a:rPr lang="pt-PT" dirty="0">
                <a:effectLst/>
                <a:latin typeface="Noto Serif" panose="02020600060500020200" pitchFamily="18" charset="0"/>
              </a:rPr>
              <a:t> Records, Chicago,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Ill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Chains</a:t>
            </a:r>
            <a:r>
              <a:rPr lang="pt-PT" dirty="0">
                <a:effectLst/>
                <a:latin typeface="Noto Serif" panose="02020600060500020200" pitchFamily="18" charset="0"/>
              </a:rPr>
              <a:t> =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Cantene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Titanus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motion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picture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British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Film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Institute</a:t>
            </a:r>
            <a:r>
              <a:rPr lang="pt-PT" dirty="0">
                <a:effectLst/>
                <a:latin typeface="Noto Serif" panose="02020600060500020200" pitchFamily="18" charset="0"/>
              </a:rPr>
              <a:t>, London.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Colli</a:t>
            </a:r>
            <a:r>
              <a:rPr lang="pt-PT" dirty="0">
                <a:effectLst/>
                <a:latin typeface="Noto Serif" panose="02020600060500020200" pitchFamily="18" charset="0"/>
              </a:rPr>
              <a:t>, MG 2009, </a:t>
            </a:r>
            <a:r>
              <a:rPr lang="pt-PT" i="1" dirty="0">
                <a:effectLst/>
                <a:latin typeface="Noto Serif" panose="02020600060500020200" pitchFamily="18" charset="0"/>
              </a:rPr>
              <a:t>Bilbao_6 Guggenheim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Museum</a:t>
            </a:r>
            <a:r>
              <a:rPr lang="pt-PT" i="1" dirty="0">
                <a:effectLst/>
                <a:latin typeface="Noto Serif" panose="02020600060500020200" pitchFamily="18" charset="0"/>
              </a:rPr>
              <a:t> Bilbao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photograph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viewed</a:t>
            </a:r>
            <a:r>
              <a:rPr lang="pt-PT" dirty="0">
                <a:effectLst/>
                <a:latin typeface="Noto Serif" panose="02020600060500020200" pitchFamily="18" charset="0"/>
              </a:rPr>
              <a:t>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January</a:t>
            </a:r>
            <a:r>
              <a:rPr lang="pt-PT" dirty="0">
                <a:effectLst/>
                <a:latin typeface="Noto Serif" panose="02020600060500020200" pitchFamily="18" charset="0"/>
              </a:rPr>
              <a:t> 2012, &lt;</a:t>
            </a:r>
            <a:r>
              <a:rPr lang="pt-PT" dirty="0" err="1">
                <a:effectLst/>
                <a:latin typeface="Noto Serif" panose="02020600060500020200" pitchFamily="18" charset="0"/>
              </a:rPr>
              <a:t>http</a:t>
            </a:r>
            <a:r>
              <a:rPr lang="pt-PT" dirty="0">
                <a:effectLst/>
                <a:latin typeface="Noto Serif" panose="02020600060500020200" pitchFamily="18" charset="0"/>
              </a:rPr>
              <a:t>://</a:t>
            </a:r>
            <a:r>
              <a:rPr lang="pt-PT" dirty="0" err="1">
                <a:effectLst/>
                <a:latin typeface="Noto Serif" panose="02020600060500020200" pitchFamily="18" charset="0"/>
              </a:rPr>
              <a:t>www.flickr.com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photos</a:t>
            </a:r>
            <a:r>
              <a:rPr lang="pt-PT" dirty="0">
                <a:effectLst/>
                <a:latin typeface="Noto Serif" panose="02020600060500020200" pitchFamily="18" charset="0"/>
              </a:rPr>
              <a:t>/52355315@N08/5757476385/&gt;</a:t>
            </a:r>
          </a:p>
          <a:p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1001A3-FCFC-4346-A8C2-447CD47C1BAA}"/>
              </a:ext>
            </a:extLst>
          </p:cNvPr>
          <p:cNvSpPr txBox="1"/>
          <p:nvPr userDrawn="1"/>
        </p:nvSpPr>
        <p:spPr>
          <a:xfrm>
            <a:off x="1779588" y="30602484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Referências</a:t>
            </a:r>
          </a:p>
        </p:txBody>
      </p:sp>
      <p:sp>
        <p:nvSpPr>
          <p:cNvPr id="14" name="Marcador de Posição do Texto 26">
            <a:extLst>
              <a:ext uri="{FF2B5EF4-FFF2-40B4-BE49-F238E27FC236}">
                <a16:creationId xmlns:a16="http://schemas.microsoft.com/office/drawing/2014/main" id="{E0F348B0-A8D4-9440-8149-5283C5BC119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5437386" y="30984470"/>
            <a:ext cx="6181189" cy="4333875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b="1" dirty="0">
                <a:effectLst/>
                <a:latin typeface="Noto Serif" panose="02020600060500020200" pitchFamily="18" charset="0"/>
              </a:rPr>
              <a:t>Figura 1: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vitae urna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2: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3: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C9A3BE-F26C-BF4E-A4A5-4A652D5CEF41}"/>
              </a:ext>
            </a:extLst>
          </p:cNvPr>
          <p:cNvSpPr txBox="1"/>
          <p:nvPr userDrawn="1"/>
        </p:nvSpPr>
        <p:spPr>
          <a:xfrm>
            <a:off x="15389225" y="30624200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Legenda da Figura</a:t>
            </a:r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F5E67DE1-0456-374A-8DA3-BC996F9E059D}"/>
              </a:ext>
            </a:extLst>
          </p:cNvPr>
          <p:cNvCxnSpPr>
            <a:cxnSpLocks/>
          </p:cNvCxnSpPr>
          <p:nvPr userDrawn="1"/>
        </p:nvCxnSpPr>
        <p:spPr>
          <a:xfrm>
            <a:off x="1799999" y="30114875"/>
            <a:ext cx="198185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14">
            <a:extLst>
              <a:ext uri="{FF2B5EF4-FFF2-40B4-BE49-F238E27FC236}">
                <a16:creationId xmlns:a16="http://schemas.microsoft.com/office/drawing/2014/main" id="{3F0924EC-8D05-704B-AD71-0889FCCD9697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1800225" y="10275888"/>
            <a:ext cx="26658888" cy="18271505"/>
          </a:xfrm>
          <a:prstGeom prst="rect">
            <a:avLst/>
          </a:prstGeom>
        </p:spPr>
        <p:txBody>
          <a:bodyPr lIns="0" tIns="0" rIns="0" bIns="0" numCol="4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PT" sz="2200" b="0" smtClean="0">
                <a:effectLst/>
              </a:defRPr>
            </a:lvl1pPr>
          </a:lstStyle>
          <a:p>
            <a:r>
              <a:rPr lang="pt-PT" dirty="0">
                <a:effectLst/>
                <a:latin typeface="Noto Serif" panose="02020600060500020200" pitchFamily="18" charset="0"/>
              </a:rPr>
              <a:t>Clique para adicionar conteúdo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" pitchFamily="2" charset="77"/>
              </a:rPr>
              <a:t>0. Título da Secção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>
                <a:effectLst/>
                <a:latin typeface="Noto Serif" panose="02020600060500020200" pitchFamily="18" charset="0"/>
              </a:rPr>
              <a:t>orem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  <a:endParaRPr lang="pt-PT" dirty="0">
              <a:effectLst/>
              <a:latin typeface="Akzidenz-Grotesk BQ" pitchFamily="2" charset="77"/>
            </a:endParaRPr>
          </a:p>
          <a:p>
            <a:endParaRPr lang="pt-PT" b="1" dirty="0">
              <a:effectLst/>
              <a:latin typeface="Akzidenz-Grotesk BQ" pitchFamily="2" charset="77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1. Título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xeque augue,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odio.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in,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libero.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porta.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potenti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pulvinar mi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semper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ante.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. In eros magna,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ut,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ex.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vitae,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2. título desta Secção</a:t>
            </a:r>
          </a:p>
          <a:p>
            <a:r>
              <a:rPr lang="pt-PT" dirty="0">
                <a:effectLst/>
                <a:latin typeface="Noto Serif" panose="02020600060500020200" pitchFamily="18" charset="0"/>
              </a:rPr>
              <a:t>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iaculis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,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,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egestas urna,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augue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,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ut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purus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eu,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augue.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mi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enim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in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rutrum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in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egestas tortor.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libero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mi. Ut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 In id egestas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purus.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Fusce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libero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odio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habitant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senectus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fames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eros non egestas.</a:t>
            </a:r>
          </a:p>
          <a:p>
            <a:endParaRPr lang="pt-PT" b="1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3. Título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 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24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(1)+leg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E531E39-6B4D-C04C-840E-4DF67D24171B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800000" y="5847213"/>
            <a:ext cx="26424925" cy="15679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0000" b="0" i="0">
                <a:latin typeface="Akzidenz-Grotesk BQ Condensed" pitchFamily="2" charset="77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pt-PT" dirty="0"/>
          </a:p>
        </p:txBody>
      </p:sp>
      <p:sp>
        <p:nvSpPr>
          <p:cNvPr id="10" name="Marcador de Posição do Texto 17">
            <a:extLst>
              <a:ext uri="{FF2B5EF4-FFF2-40B4-BE49-F238E27FC236}">
                <a16:creationId xmlns:a16="http://schemas.microsoft.com/office/drawing/2014/main" id="{23F82927-5A28-A04E-AFFD-2D30312E474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800000" y="7723665"/>
            <a:ext cx="6586675" cy="2347158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Akzidenz-Grotesk BQ Condensed" pitchFamily="2" charset="77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</a:t>
            </a:r>
            <a:r>
              <a:rPr lang="pt-PT" b="1" dirty="0">
                <a:effectLst/>
                <a:latin typeface="Akzidenz-Grotesk BQ Condensed" pitchFamily="2" charset="77"/>
              </a:rPr>
              <a:t> 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 / 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 Condensed" pitchFamily="2" charset="77"/>
              </a:rPr>
              <a:t>Nome do Autor · </a:t>
            </a:r>
            <a:r>
              <a:rPr lang="pt-PT" dirty="0">
                <a:effectLst/>
                <a:latin typeface="Akzidenz-Grotesk BQ Condensed" pitchFamily="2" charset="77"/>
              </a:rPr>
              <a:t>email</a:t>
            </a:r>
          </a:p>
        </p:txBody>
      </p:sp>
      <p:sp>
        <p:nvSpPr>
          <p:cNvPr id="13" name="Marcador de Posição do Texto 26">
            <a:extLst>
              <a:ext uri="{FF2B5EF4-FFF2-40B4-BE49-F238E27FC236}">
                <a16:creationId xmlns:a16="http://schemas.microsoft.com/office/drawing/2014/main" id="{B7FDCBFD-9820-D648-8F6B-8B6CED89D7F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00225" y="30984470"/>
            <a:ext cx="6469131" cy="4333875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i="1" dirty="0" err="1">
                <a:effectLst/>
                <a:latin typeface="Noto Serif" panose="02020600060500020200" pitchFamily="18" charset="0"/>
              </a:rPr>
              <a:t>About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Jenny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Holze</a:t>
            </a:r>
            <a:r>
              <a:rPr lang="pt-PT" dirty="0" err="1">
                <a:effectLst/>
                <a:latin typeface="Noto Serif" panose="02020600060500020200" pitchFamily="18" charset="0"/>
              </a:rPr>
              <a:t>r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dvd</a:t>
            </a:r>
            <a:r>
              <a:rPr lang="pt-PT" dirty="0">
                <a:effectLst/>
                <a:latin typeface="Noto Serif" panose="02020600060500020200" pitchFamily="18" charset="0"/>
              </a:rPr>
              <a:t>, Microcinema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International</a:t>
            </a:r>
            <a:r>
              <a:rPr lang="pt-PT" dirty="0">
                <a:effectLst/>
                <a:latin typeface="Noto Serif" panose="02020600060500020200" pitchFamily="18" charset="0"/>
              </a:rPr>
              <a:t>, San Francisco,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California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i="1" dirty="0">
                <a:effectLst/>
                <a:latin typeface="Noto Serif" panose="02020600060500020200" pitchFamily="18" charset="0"/>
              </a:rPr>
              <a:t> + soul : a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journey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into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the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world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of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aboriginal</a:t>
            </a:r>
            <a:r>
              <a:rPr lang="pt-PT" i="1" dirty="0">
                <a:effectLst/>
                <a:latin typeface="Noto Serif" panose="02020600060500020200" pitchFamily="18" charset="0"/>
              </a:rPr>
              <a:t>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2010,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television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program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Australian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Broadcasting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Corporation</a:t>
            </a:r>
            <a:r>
              <a:rPr lang="pt-PT" dirty="0">
                <a:effectLst/>
                <a:latin typeface="Noto Serif" panose="02020600060500020200" pitchFamily="18" charset="0"/>
              </a:rPr>
              <a:t>, Sydney, 4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October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Farmer</a:t>
            </a:r>
            <a:r>
              <a:rPr lang="pt-PT" dirty="0">
                <a:effectLst/>
                <a:latin typeface="Noto Serif" panose="02020600060500020200" pitchFamily="18" charset="0"/>
              </a:rPr>
              <a:t> 1978, </a:t>
            </a:r>
            <a:r>
              <a:rPr lang="pt-PT" i="1" dirty="0" err="1">
                <a:effectLst/>
                <a:latin typeface="Noto Serif" panose="02020600060500020200" pitchFamily="18" charset="0"/>
              </a:rPr>
              <a:t>Art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sound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recording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Cadet</a:t>
            </a:r>
            <a:r>
              <a:rPr lang="pt-PT" dirty="0">
                <a:effectLst/>
                <a:latin typeface="Noto Serif" panose="02020600060500020200" pitchFamily="18" charset="0"/>
              </a:rPr>
              <a:t> Records, Chicago,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Ill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Chains</a:t>
            </a:r>
            <a:r>
              <a:rPr lang="pt-PT" dirty="0">
                <a:effectLst/>
                <a:latin typeface="Noto Serif" panose="02020600060500020200" pitchFamily="18" charset="0"/>
              </a:rPr>
              <a:t> =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Cantene</a:t>
            </a:r>
            <a:r>
              <a:rPr lang="pt-PT" dirty="0">
                <a:effectLst/>
                <a:latin typeface="Noto Serif" panose="02020600060500020200" pitchFamily="18" charset="0"/>
              </a:rPr>
              <a:t>/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Titanus</a:t>
            </a:r>
            <a:r>
              <a:rPr lang="pt-PT" dirty="0">
                <a:effectLst/>
                <a:latin typeface="Noto Serif" panose="02020600060500020200" pitchFamily="18" charset="0"/>
              </a:rPr>
              <a:t> 2011,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motion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picture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British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Film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Institute</a:t>
            </a:r>
            <a:r>
              <a:rPr lang="pt-PT" dirty="0">
                <a:effectLst/>
                <a:latin typeface="Noto Serif" panose="02020600060500020200" pitchFamily="18" charset="0"/>
              </a:rPr>
              <a:t>, London.</a:t>
            </a:r>
          </a:p>
          <a:p>
            <a:endParaRPr lang="pt-PT" dirty="0"/>
          </a:p>
        </p:txBody>
      </p:sp>
      <p:sp>
        <p:nvSpPr>
          <p:cNvPr id="15" name="Marcador de Posição do Texto 26">
            <a:extLst>
              <a:ext uri="{FF2B5EF4-FFF2-40B4-BE49-F238E27FC236}">
                <a16:creationId xmlns:a16="http://schemas.microsoft.com/office/drawing/2014/main" id="{1C41487C-29E0-F142-96D6-A1BA53B18EF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594724" y="30984470"/>
            <a:ext cx="13012964" cy="4333875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0" marR="0" indent="0" algn="l" defTabSz="3027487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pt-PT" b="1" dirty="0">
                <a:effectLst/>
                <a:latin typeface="Noto Serif" panose="02020600060500020200" pitchFamily="18" charset="0"/>
              </a:rPr>
              <a:t>Figura 1: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vitae urna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2: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3: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pPr marL="0" marR="0" lvl="0" indent="0" algn="l" defTabSz="3027487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Noto Serif" panose="02020600060500020200" pitchFamily="18" charset="0"/>
              </a:rPr>
              <a:t>Figura 4: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vitae urna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5: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b="1" dirty="0">
                <a:effectLst/>
                <a:latin typeface="Noto Serif" panose="02020600060500020200" pitchFamily="18" charset="0"/>
              </a:rPr>
              <a:t>Figura 6: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BB1EA0B6-DFFC-584D-B79B-221CF8F3CF8C}"/>
              </a:ext>
            </a:extLst>
          </p:cNvPr>
          <p:cNvCxnSpPr>
            <a:cxnSpLocks/>
          </p:cNvCxnSpPr>
          <p:nvPr userDrawn="1"/>
        </p:nvCxnSpPr>
        <p:spPr>
          <a:xfrm>
            <a:off x="1799999" y="30114875"/>
            <a:ext cx="198076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3D3FCB7-9847-ED4D-8E14-1232F3B0E9B5}"/>
              </a:ext>
            </a:extLst>
          </p:cNvPr>
          <p:cNvSpPr txBox="1"/>
          <p:nvPr userDrawn="1"/>
        </p:nvSpPr>
        <p:spPr>
          <a:xfrm>
            <a:off x="1779588" y="30602484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Referências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ACF8110-C8AD-E64D-A480-318D66AA8B22}"/>
              </a:ext>
            </a:extLst>
          </p:cNvPr>
          <p:cNvSpPr txBox="1"/>
          <p:nvPr userDrawn="1"/>
        </p:nvSpPr>
        <p:spPr>
          <a:xfrm>
            <a:off x="8585200" y="30624200"/>
            <a:ext cx="36466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1" i="0" kern="1200" dirty="0">
                <a:solidFill>
                  <a:schemeClr val="tx1"/>
                </a:solidFill>
                <a:effectLst/>
                <a:latin typeface="Akzidenz-Grotesk BQ" pitchFamily="2" charset="77"/>
                <a:ea typeface="+mn-ea"/>
                <a:cs typeface="+mn-cs"/>
              </a:rPr>
              <a:t>Legenda da Figura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BCC90F8-CBFF-0E48-BCB2-A2E67D321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0" y="4460084"/>
            <a:ext cx="25733931" cy="156793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10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4" name="Marcador de Posição de Conteúdo 14">
            <a:extLst>
              <a:ext uri="{FF2B5EF4-FFF2-40B4-BE49-F238E27FC236}">
                <a16:creationId xmlns:a16="http://schemas.microsoft.com/office/drawing/2014/main" id="{FF389DFA-5318-6343-9407-887AAEC02F9A}"/>
              </a:ext>
            </a:extLst>
          </p:cNvPr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1800225" y="10275888"/>
            <a:ext cx="26658888" cy="18271505"/>
          </a:xfrm>
          <a:prstGeom prst="rect">
            <a:avLst/>
          </a:prstGeom>
        </p:spPr>
        <p:txBody>
          <a:bodyPr lIns="0" tIns="0" rIns="0" bIns="0" numCol="4" spcCol="540000"/>
          <a:lstStyle>
            <a:lvl1pPr marL="0" marR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PT" sz="2200" b="0" smtClean="0">
                <a:effectLst/>
              </a:defRPr>
            </a:lvl1pPr>
          </a:lstStyle>
          <a:p>
            <a:r>
              <a:rPr lang="pt-PT" dirty="0">
                <a:effectLst/>
                <a:latin typeface="Noto Serif" panose="02020600060500020200" pitchFamily="18" charset="0"/>
              </a:rPr>
              <a:t>Clique para adicionar conteúdo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>
                <a:effectLst/>
                <a:latin typeface="Akzidenz-Grotesk BQ" pitchFamily="2" charset="77"/>
              </a:rPr>
              <a:t>0. Título da Secção</a:t>
            </a:r>
          </a:p>
          <a:p>
            <a:pPr marL="0" marR="0" lvl="0" indent="0" algn="l" defTabSz="3027487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dirty="0">
                <a:effectLst/>
                <a:latin typeface="Noto Serif" panose="02020600060500020200" pitchFamily="18" charset="0"/>
              </a:rPr>
              <a:t>orem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  <a:endParaRPr lang="pt-PT" dirty="0">
              <a:effectLst/>
              <a:latin typeface="Akzidenz-Grotesk BQ" pitchFamily="2" charset="77"/>
            </a:endParaRPr>
          </a:p>
          <a:p>
            <a:endParaRPr lang="pt-PT" b="1" dirty="0">
              <a:effectLst/>
              <a:latin typeface="Akzidenz-Grotesk BQ" pitchFamily="2" charset="77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1. Título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accumsan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vitae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massa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dignissim</a:t>
            </a:r>
            <a:r>
              <a:rPr lang="pt-PT" dirty="0">
                <a:effectLst/>
                <a:latin typeface="Noto Serif" panose="02020600060500020200" pitchFamily="18" charset="0"/>
              </a:rPr>
              <a:t> tortor.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xeque augue,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odio.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in,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libero.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porta.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potenti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in eros.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pulvinar mi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semper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ante.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. In eros magna,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ut,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ex.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Vivamus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vitae,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2. título desta Secção</a:t>
            </a:r>
          </a:p>
          <a:p>
            <a:r>
              <a:rPr lang="pt-PT" dirty="0">
                <a:effectLst/>
                <a:latin typeface="Noto Serif" panose="02020600060500020200" pitchFamily="18" charset="0"/>
              </a:rPr>
              <a:t>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iaculis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,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nunc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,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egestas urna,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eros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 augue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placerat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, vitae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 ut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purus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nisl</a:t>
            </a:r>
            <a:r>
              <a:rPr lang="pt-PT" dirty="0">
                <a:effectLst/>
                <a:latin typeface="Noto Serif" panose="02020600060500020200" pitchFamily="18" charset="0"/>
              </a:rPr>
              <a:t>,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cursus</a:t>
            </a:r>
            <a:r>
              <a:rPr lang="pt-PT" dirty="0">
                <a:effectLst/>
                <a:latin typeface="Noto Serif" panose="02020600060500020200" pitchFamily="18" charset="0"/>
              </a:rPr>
              <a:t> purus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Integer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felis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eu,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augue.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mi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molestie</a:t>
            </a:r>
            <a:r>
              <a:rPr lang="pt-PT" dirty="0">
                <a:effectLst/>
                <a:latin typeface="Noto Serif" panose="02020600060500020200" pitchFamily="18" charset="0"/>
              </a:rPr>
              <a:t> 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Suspendisse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commodo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enim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pretium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in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fringilla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rutrum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varius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consequat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in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Proin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ex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egestas tortor.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quis massa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adipiscing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tellus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dapibus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.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lacinia</a:t>
            </a:r>
            <a:r>
              <a:rPr lang="pt-PT" dirty="0">
                <a:effectLst/>
                <a:latin typeface="Noto Serif" panose="02020600060500020200" pitchFamily="18" charset="0"/>
              </a:rPr>
              <a:t>, tortor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feugiat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bibendum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magna,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vehicula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consectetur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non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condimentum</a:t>
            </a:r>
            <a:r>
              <a:rPr lang="pt-PT" dirty="0">
                <a:effectLst/>
                <a:latin typeface="Noto Serif" panose="02020600060500020200" pitchFamily="18" charset="0"/>
              </a:rPr>
              <a:t> libero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nec</a:t>
            </a:r>
            <a:r>
              <a:rPr lang="pt-PT" dirty="0">
                <a:effectLst/>
                <a:latin typeface="Noto Serif" panose="02020600060500020200" pitchFamily="18" charset="0"/>
              </a:rPr>
              <a:t> mi. Ut quis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nisi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massa.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risus</a:t>
            </a:r>
            <a:r>
              <a:rPr lang="pt-PT" dirty="0">
                <a:effectLst/>
                <a:latin typeface="Noto Serif" panose="02020600060500020200" pitchFamily="18" charset="0"/>
              </a:rPr>
              <a:t>. In id egestas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neque</a:t>
            </a:r>
            <a:r>
              <a:rPr lang="pt-PT" dirty="0">
                <a:effectLst/>
                <a:latin typeface="Noto Serif" panose="02020600060500020200" pitchFamily="18" charset="0"/>
              </a:rPr>
              <a:t>,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purus.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 magna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 vitae.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elementum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porta,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sagittis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Fusce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libero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imperdiet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convallis</a:t>
            </a:r>
            <a:r>
              <a:rPr lang="pt-PT" dirty="0">
                <a:effectLst/>
                <a:latin typeface="Noto Serif" panose="02020600060500020200" pitchFamily="18" charset="0"/>
              </a:rPr>
              <a:t> odio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pharetra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eu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erat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Vestibulum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ipsum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primis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faucibus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ultrices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cubilia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Curae</a:t>
            </a:r>
            <a:r>
              <a:rPr lang="pt-PT" dirty="0">
                <a:effectLst/>
                <a:latin typeface="Noto Serif" panose="02020600060500020200" pitchFamily="18" charset="0"/>
              </a:rPr>
              <a:t>;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Pellentesque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habitant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tristique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senectus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fames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turpis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justo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</a:t>
            </a:r>
            <a:r>
              <a:rPr lang="pt-PT" dirty="0">
                <a:effectLst/>
                <a:latin typeface="Noto Serif" panose="02020600060500020200" pitchFamily="18" charset="0"/>
              </a:rPr>
              <a:t>,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viverra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congue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ornare</a:t>
            </a:r>
            <a:r>
              <a:rPr lang="pt-PT" dirty="0">
                <a:effectLst/>
                <a:latin typeface="Noto Serif" panose="02020600060500020200" pitchFamily="18" charset="0"/>
              </a:rPr>
              <a:t> eros non egestas.</a:t>
            </a:r>
          </a:p>
          <a:p>
            <a:endParaRPr lang="pt-PT" b="1" dirty="0">
              <a:effectLst/>
              <a:latin typeface="Noto Serif" panose="02020600060500020200" pitchFamily="18" charset="0"/>
            </a:endParaRPr>
          </a:p>
          <a:p>
            <a:r>
              <a:rPr lang="pt-PT" b="1" dirty="0">
                <a:effectLst/>
                <a:latin typeface="Akzidenz-Grotesk BQ" pitchFamily="2" charset="77"/>
              </a:rPr>
              <a:t>3. Título desta Secção</a:t>
            </a:r>
            <a:endParaRPr lang="pt-PT" dirty="0">
              <a:effectLst/>
              <a:latin typeface="Akzidenz-Grotesk BQ" pitchFamily="2" charset="77"/>
            </a:endParaRP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br>
              <a:rPr lang="pt-PT" dirty="0">
                <a:effectLst/>
                <a:latin typeface="Noto Serif" panose="02020600060500020200" pitchFamily="18" charset="0"/>
              </a:rPr>
            </a:b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dui</a:t>
            </a:r>
            <a:r>
              <a:rPr lang="pt-PT" dirty="0">
                <a:effectLst/>
                <a:latin typeface="Noto Serif" panose="02020600060500020200" pitchFamily="18" charset="0"/>
              </a:rPr>
              <a:t> tortor,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interdum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non,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hendrerit</a:t>
            </a:r>
            <a:r>
              <a:rPr lang="pt-PT" dirty="0">
                <a:effectLst/>
                <a:latin typeface="Noto Serif" panose="02020600060500020200" pitchFamily="18" charset="0"/>
              </a:rPr>
              <a:t> id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Nam</a:t>
            </a:r>
            <a:r>
              <a:rPr lang="pt-PT" dirty="0">
                <a:effectLst/>
                <a:latin typeface="Noto Serif" panose="02020600060500020200" pitchFamily="18" charset="0"/>
              </a:rPr>
              <a:t> in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metus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maximus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sollicitudin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lectus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diam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porttitor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Etiam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venenatis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volutpat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Curabitur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facilisis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ligula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amet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dictum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Maecenas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scelerisque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orci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porta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est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egestas.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Aenean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auctor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arcu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eget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lorem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, a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leo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fermentum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Donec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tempor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nibh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sapien</a:t>
            </a:r>
            <a:r>
              <a:rPr lang="pt-PT" dirty="0">
                <a:effectLst/>
                <a:latin typeface="Noto Serif" panose="02020600060500020200" pitchFamily="18" charset="0"/>
              </a:rPr>
              <a:t>,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laoreet</a:t>
            </a:r>
            <a:r>
              <a:rPr lang="pt-PT" dirty="0">
                <a:effectLst/>
                <a:latin typeface="Noto Serif" panose="02020600060500020200" pitchFamily="18" charset="0"/>
              </a:rPr>
              <a:t> ante </a:t>
            </a:r>
            <a:r>
              <a:rPr lang="pt-PT" dirty="0" err="1">
                <a:effectLst/>
                <a:latin typeface="Noto Serif" panose="02020600060500020200" pitchFamily="18" charset="0"/>
              </a:rPr>
              <a:t>rhoncus</a:t>
            </a:r>
            <a:r>
              <a:rPr lang="pt-PT" dirty="0">
                <a:effectLst/>
                <a:latin typeface="Noto Serif" panose="02020600060500020200" pitchFamily="18" charset="0"/>
              </a:rPr>
              <a:t> in.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at</a:t>
            </a:r>
            <a:r>
              <a:rPr lang="pt-PT" dirty="0">
                <a:effectLst/>
                <a:latin typeface="Noto Serif" panose="02020600060500020200" pitchFamily="18" charset="0"/>
              </a:rPr>
              <a:t> eros ut tortor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tempus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tincidunt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Sed</a:t>
            </a:r>
            <a:r>
              <a:rPr lang="pt-PT" dirty="0">
                <a:effectLst/>
                <a:latin typeface="Noto Serif" panose="02020600060500020200" pitchFamily="18" charset="0"/>
              </a:rPr>
              <a:t> vitae purus odio.</a:t>
            </a:r>
          </a:p>
          <a:p>
            <a:r>
              <a:rPr lang="pt-PT" dirty="0" err="1">
                <a:effectLst/>
                <a:latin typeface="Noto Serif" panose="02020600060500020200" pitchFamily="18" charset="0"/>
              </a:rPr>
              <a:t>Praesent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vulputate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lacus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sem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ultricies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luctus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Cras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posuere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blandit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malesuada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Nullam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lobortis</a:t>
            </a:r>
            <a:r>
              <a:rPr lang="pt-PT" dirty="0">
                <a:effectLst/>
                <a:latin typeface="Noto Serif" panose="02020600060500020200" pitchFamily="18" charset="0"/>
              </a:rPr>
              <a:t> ante ut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suscipit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Aliquam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ullamcorper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finibus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eleifend</a:t>
            </a:r>
            <a:r>
              <a:rPr lang="pt-PT" dirty="0">
                <a:effectLst/>
                <a:latin typeface="Noto Serif" panose="02020600060500020200" pitchFamily="18" charset="0"/>
              </a:rPr>
              <a:t>. </a:t>
            </a:r>
            <a:r>
              <a:rPr lang="pt-PT" dirty="0" err="1">
                <a:effectLst/>
                <a:latin typeface="Noto Serif" panose="02020600060500020200" pitchFamily="18" charset="0"/>
              </a:rPr>
              <a:t>Quisque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vel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sodales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dolor</a:t>
            </a:r>
            <a:r>
              <a:rPr lang="pt-PT" dirty="0">
                <a:effectLst/>
                <a:latin typeface="Noto Serif" panose="02020600060500020200" pitchFamily="18" charset="0"/>
              </a:rPr>
              <a:t>. 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Morbi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mattis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mauris</a:t>
            </a:r>
            <a:r>
              <a:rPr lang="pt-PT" dirty="0">
                <a:effectLst/>
                <a:latin typeface="Noto Serif" panose="02020600060500020200" pitchFamily="18" charset="0"/>
              </a:rPr>
              <a:t> </a:t>
            </a:r>
            <a:r>
              <a:rPr lang="pt-PT" dirty="0" err="1">
                <a:effectLst/>
                <a:latin typeface="Noto Serif" panose="02020600060500020200" pitchFamily="18" charset="0"/>
              </a:rPr>
              <a:t>ac</a:t>
            </a:r>
            <a:r>
              <a:rPr lang="pt-PT" dirty="0">
                <a:effectLst/>
                <a:latin typeface="Noto Serif" panose="02020600060500020200" pitchFamily="18" charset="0"/>
              </a:rPr>
              <a:t>  </a:t>
            </a:r>
          </a:p>
          <a:p>
            <a:endParaRPr lang="pt-PT" dirty="0">
              <a:effectLst/>
              <a:latin typeface="Noto Serif" panose="02020600060500020200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68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9BF3C943-AA6C-0D40-BBC1-51FACA0D9F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09324" y="39857175"/>
            <a:ext cx="3539984" cy="101142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D72EB2A-F635-6B42-ACE3-A023A66AEA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0020" y="39832992"/>
            <a:ext cx="5963739" cy="8132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BD3FF47-C5DA-8649-803D-F24C827D8A6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79588" y="37834888"/>
            <a:ext cx="26670000" cy="10287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70B94DA-A6CB-564D-BE4E-454F4C19FD40}"/>
              </a:ext>
            </a:extLst>
          </p:cNvPr>
          <p:cNvSpPr txBox="1"/>
          <p:nvPr userDrawn="1"/>
        </p:nvSpPr>
        <p:spPr>
          <a:xfrm>
            <a:off x="8620125" y="7747691"/>
            <a:ext cx="54969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2200" b="0" i="0" kern="1200" dirty="0" err="1">
                <a:solidFill>
                  <a:schemeClr val="tx1"/>
                </a:solidFill>
                <a:effectLst/>
                <a:latin typeface="Akzidenz-Grotesk BQ Condensed" pitchFamily="2" charset="77"/>
                <a:ea typeface="+mn-ea"/>
                <a:cs typeface="+mn-cs"/>
              </a:rPr>
              <a:t>www.cisuc.uc.pt</a:t>
            </a:r>
            <a:endParaRPr lang="pt-PT" sz="2200" b="0" i="0" kern="1200" dirty="0">
              <a:solidFill>
                <a:schemeClr val="tx1"/>
              </a:solidFill>
              <a:effectLst/>
              <a:latin typeface="Akzidenz-Grotesk BQ Condensed" pitchFamily="2" charset="77"/>
              <a:ea typeface="+mn-ea"/>
              <a:cs typeface="+mn-cs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7DB2A201-F4DA-1B40-894B-01B2D3673C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90186" y="204429"/>
            <a:ext cx="10795000" cy="5397500"/>
          </a:xfrm>
          <a:prstGeom prst="rect">
            <a:avLst/>
          </a:prstGeom>
        </p:spPr>
      </p:pic>
      <p:pic>
        <p:nvPicPr>
          <p:cNvPr id="7" name="Imagem 6" descr="Uma imagem com contador&#10;&#10;Descrição gerada automaticamente">
            <a:extLst>
              <a:ext uri="{FF2B5EF4-FFF2-40B4-BE49-F238E27FC236}">
                <a16:creationId xmlns:a16="http://schemas.microsoft.com/office/drawing/2014/main" id="{900FB8D1-D600-4041-8A29-B238003EB4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93933" y="39790415"/>
            <a:ext cx="3845055" cy="11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3027487" rtl="0" eaLnBrk="1" latinLnBrk="0" hangingPunct="1">
        <a:lnSpc>
          <a:spcPct val="11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kzidenz-Grotesk BQ Condensed" pitchFamily="2" charset="77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21" userDrawn="1">
          <p15:clr>
            <a:srgbClr val="C35EA4"/>
          </p15:clr>
        </p15:guide>
        <p15:guide id="2" orient="horz" pos="2867" userDrawn="1">
          <p15:clr>
            <a:srgbClr val="C35EA4"/>
          </p15:clr>
        </p15:guide>
        <p15:guide id="3" pos="17927" userDrawn="1">
          <p15:clr>
            <a:srgbClr val="C35EA4"/>
          </p15:clr>
        </p15:guide>
        <p15:guide id="4" orient="horz" pos="25230" userDrawn="1">
          <p15:clr>
            <a:srgbClr val="C35EA4"/>
          </p15:clr>
        </p15:guide>
        <p15:guide id="5" orient="horz" pos="25547" userDrawn="1">
          <p15:clr>
            <a:srgbClr val="A4A3A4"/>
          </p15:clr>
        </p15:guide>
        <p15:guide id="6" orient="horz" pos="3593" userDrawn="1">
          <p15:clr>
            <a:srgbClr val="5ACBF0"/>
          </p15:clr>
        </p15:guide>
        <p15:guide id="7" orient="horz" pos="5045" userDrawn="1">
          <p15:clr>
            <a:srgbClr val="5ACBF0"/>
          </p15:clr>
        </p15:guide>
        <p15:guide id="9" orient="horz" pos="4478" userDrawn="1">
          <p15:clr>
            <a:srgbClr val="5ACBF0"/>
          </p15:clr>
        </p15:guide>
        <p15:guide id="10" orient="horz" pos="12960" userDrawn="1">
          <p15:clr>
            <a:srgbClr val="F26B43"/>
          </p15:clr>
        </p15:guide>
        <p15:guide id="11" orient="horz" pos="6473" userDrawn="1">
          <p15:clr>
            <a:srgbClr val="F26B43"/>
          </p15:clr>
        </p15:guide>
        <p15:guide id="12" pos="5408" userDrawn="1">
          <p15:clr>
            <a:srgbClr val="F26B43"/>
          </p15:clr>
        </p15:guide>
        <p15:guide id="13" pos="9694" userDrawn="1">
          <p15:clr>
            <a:srgbClr val="F26B43"/>
          </p15:clr>
        </p15:guide>
        <p15:guide id="14" pos="1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25">
            <a:extLst>
              <a:ext uri="{FF2B5EF4-FFF2-40B4-BE49-F238E27FC236}">
                <a16:creationId xmlns:a16="http://schemas.microsoft.com/office/drawing/2014/main" id="{2417064A-9CC4-C84E-999F-973437017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pt-PT" dirty="0"/>
              <a:t>EVOLVING FAMILIES </a:t>
            </a:r>
            <a:br>
              <a:rPr lang="pt-PT" dirty="0"/>
            </a:br>
            <a:r>
              <a:rPr lang="pt-PT" dirty="0"/>
              <a:t>OF SHAPES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A1A028B-EC41-F141-9737-D8B758B78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Texto 28">
            <a:extLst>
              <a:ext uri="{FF2B5EF4-FFF2-40B4-BE49-F238E27FC236}">
                <a16:creationId xmlns:a16="http://schemas.microsoft.com/office/drawing/2014/main" id="{25073C2F-7CD8-E342-A3E0-50AAAF7F3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b="1" dirty="0"/>
              <a:t>FILIPE ASSUNÇÃO · </a:t>
            </a:r>
            <a:r>
              <a:rPr lang="pt-PT" dirty="0" err="1"/>
              <a:t>fa@dei.uc.pt</a:t>
            </a:r>
            <a:r>
              <a:rPr lang="pt-PT" dirty="0"/>
              <a:t> / </a:t>
            </a:r>
            <a:r>
              <a:rPr lang="pt-PT" b="1" dirty="0"/>
              <a:t>JOÃO CORREIA · </a:t>
            </a:r>
            <a:r>
              <a:rPr lang="pt-PT" dirty="0" err="1"/>
              <a:t>jncor@dei.uc.pt</a:t>
            </a:r>
            <a:endParaRPr lang="pt-PT" dirty="0"/>
          </a:p>
          <a:p>
            <a:r>
              <a:rPr lang="pt-PT" b="1" dirty="0"/>
              <a:t>PEDRO MARTINS · </a:t>
            </a:r>
            <a:r>
              <a:rPr lang="pt-PT" dirty="0" err="1"/>
              <a:t>pjmm@dei.uc.pt</a:t>
            </a:r>
            <a:r>
              <a:rPr lang="pt-PT" dirty="0"/>
              <a:t> </a:t>
            </a:r>
            <a:br>
              <a:rPr lang="pt-PT" dirty="0"/>
            </a:br>
            <a:r>
              <a:rPr lang="pt-PT" b="1" dirty="0"/>
              <a:t>PENOUSAL MACHADO · </a:t>
            </a:r>
            <a:r>
              <a:rPr lang="pt-PT" dirty="0" err="1"/>
              <a:t>machado@dei.uc.pt</a:t>
            </a:r>
            <a:endParaRPr lang="pt-PT" dirty="0"/>
          </a:p>
          <a:p>
            <a:endParaRPr lang="pt-PT" dirty="0"/>
          </a:p>
        </p:txBody>
      </p:sp>
      <p:sp>
        <p:nvSpPr>
          <p:cNvPr id="28" name="Marcador de Posição de Conteúdo 27">
            <a:extLst>
              <a:ext uri="{FF2B5EF4-FFF2-40B4-BE49-F238E27FC236}">
                <a16:creationId xmlns:a16="http://schemas.microsoft.com/office/drawing/2014/main" id="{AD7211CA-4544-A84C-A141-BC3679AB72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tabLst>
                <a:tab pos="752475" algn="l"/>
              </a:tabLst>
            </a:pP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sets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artifacts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common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features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allowing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intuitively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classify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belonging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approach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creation</a:t>
            </a: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such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genotype</a:t>
            </a: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encodes a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language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means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nondeterministic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grammar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explored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</a:p>
          <a:p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712788" indent="-712788">
              <a:tabLst>
                <a:tab pos="484188" algn="l"/>
                <a:tab pos="752475" algn="l"/>
              </a:tabLst>
            </a:pPr>
            <a:r>
              <a:rPr lang="pt-PT" b="1" dirty="0">
                <a:latin typeface="Akzidenz-Grotesk BQ" pitchFamily="2" charset="77"/>
              </a:rPr>
              <a:t>1. </a:t>
            </a:r>
            <a:r>
              <a:rPr lang="pt-PT" b="1" dirty="0" err="1">
                <a:latin typeface="Akzidenz-Grotesk BQ" pitchFamily="2" charset="77"/>
              </a:rPr>
              <a:t>Introduction</a:t>
            </a:r>
            <a:endParaRPr lang="pt-PT" b="1" dirty="0">
              <a:latin typeface="Akzidenz-Grotesk BQ" pitchFamily="2" charset="77"/>
            </a:endParaRPr>
          </a:p>
          <a:p>
            <a:pPr>
              <a:tabLst>
                <a:tab pos="484188" algn="l"/>
                <a:tab pos="752475" algn="l"/>
              </a:tabLst>
            </a:pP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Typically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observe a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from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given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artistic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movement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naturally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classify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belonging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class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style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Often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collection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more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interesting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individual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revealing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more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information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about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artistic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goals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intentions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aesthetics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author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To some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extent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artists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implies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creating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language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expressing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themselves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power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constraints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language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research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Stiny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Gips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[1971]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Grammars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demonstrates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language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not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explicitly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defined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author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in some cases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possible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derive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formally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express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rules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capture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underlying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principles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artifacts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(e.g. Frank Lloyd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Wrights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prairie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houses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),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use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grammar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create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new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instances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consistent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with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author’s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artistic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practice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observation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was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main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motivation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present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additional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motivation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comes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from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following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observation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based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our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interactive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often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look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evolved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population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more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interesting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whole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contains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observed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isolation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can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explained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follows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evolved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population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tends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share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common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genetic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background,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their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genotypes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similar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such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share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several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characteristics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Therefore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perceived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context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which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supplied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others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as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whole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perceived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variations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Most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systems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focus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individual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artworks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sense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genotype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mapped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single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phenotype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(e.g.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).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Based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previous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Machado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al. [2010a; 2010b]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explore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Context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Free Design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Grammars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CFDGs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) [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Horigan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Lentczner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2014],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which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allow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definition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complex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through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compact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production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rules.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genotype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well-constructed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CFDG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can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mapped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multiple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such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encode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main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contribution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our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proposal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scheme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evaluate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Whereas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previous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topic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ignore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characteristics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created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genotype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consider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differences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among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consistency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set.</a:t>
            </a: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tabLst>
                <a:tab pos="484188" algn="l"/>
                <a:tab pos="752475" algn="l"/>
              </a:tabLst>
            </a:pPr>
            <a:r>
              <a:rPr lang="pt-PT" sz="16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Figure 1 </a:t>
            </a:r>
          </a:p>
          <a:p>
            <a:pPr>
              <a:tabLst>
                <a:tab pos="752475" algn="l"/>
              </a:tabLst>
            </a:pPr>
            <a:endParaRPr lang="pt-PT" dirty="0">
              <a:latin typeface="Noto Serif" panose="02020600060500020200" pitchFamily="18" charset="0"/>
            </a:endParaRPr>
          </a:p>
          <a:p>
            <a:pPr>
              <a:tabLst>
                <a:tab pos="912813" algn="l"/>
              </a:tabLst>
            </a:pPr>
            <a:r>
              <a:rPr lang="pt-PT" b="1" dirty="0">
                <a:latin typeface="Akzidenz-Grotesk BQ" pitchFamily="2" charset="77"/>
              </a:rPr>
              <a:t>2. </a:t>
            </a:r>
            <a:r>
              <a:rPr lang="pt-PT" b="1" dirty="0" err="1">
                <a:latin typeface="Akzidenz-Grotesk BQ" pitchFamily="2" charset="77"/>
              </a:rPr>
              <a:t>The</a:t>
            </a:r>
            <a:r>
              <a:rPr lang="pt-PT" b="1" dirty="0">
                <a:latin typeface="Akzidenz-Grotesk BQ" pitchFamily="2" charset="77"/>
              </a:rPr>
              <a:t> </a:t>
            </a:r>
            <a:r>
              <a:rPr lang="pt-PT" b="1" dirty="0" err="1">
                <a:latin typeface="Akzidenz-Grotesk BQ" pitchFamily="2" charset="77"/>
              </a:rPr>
              <a:t>approach</a:t>
            </a:r>
            <a:endParaRPr lang="pt-PT" b="1" dirty="0">
              <a:latin typeface="Akzidenz-Grotesk BQ" pitchFamily="2" charset="77"/>
            </a:endParaRPr>
          </a:p>
          <a:p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Graph-Based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Genetic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Programming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engine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study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thoroughly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discussed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tested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Machado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al. [2015]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extension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previous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author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[2010a].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Therefore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due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space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constraints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will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focus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aspects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regarding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evaluation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developed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fitness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function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takes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account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several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aspects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principles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guided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development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formula are:</a:t>
            </a:r>
          </a:p>
          <a:p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890588" indent="-534988"/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1. 	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belonging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maximized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;</a:t>
            </a:r>
          </a:p>
          <a:p>
            <a:pPr marL="890588" indent="-534988"/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2. 	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differences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minimized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;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consider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necessary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conditions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since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collection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deprived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interest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their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own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collection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extremely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good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extremely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bad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cannot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considered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high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conditions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are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not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however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sufficient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instance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collection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exclusively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high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meet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those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two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criteria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but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hardly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found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interesting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must take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account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relations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between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collection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</a:t>
            </a:r>
          </a:p>
          <a:p>
            <a:pPr marL="890588" indent="-534988"/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3. 	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proper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degree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exist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avoid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monotony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but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time,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share some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similarities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otherwise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would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no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longer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intuitively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classified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belonging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</a:p>
          <a:p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genotype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perform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multiple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calls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rendering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engine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with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different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rendering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seeds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obtaining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which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ordered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samples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assess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fitim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I,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sample, S,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which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allows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compute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fitim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standard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deviation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fitim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addressing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first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two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principles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have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enunciated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address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third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principle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calculate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similarity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among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pairs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belonging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sample, sim,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calculate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average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above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allows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propose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fitness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function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assessment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addresses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three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aforementioned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principles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follows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normal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distribution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function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establishing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different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values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 </a:t>
            </a:r>
            <a:r>
              <a:rPr lang="el-GR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μ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can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adjust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desired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degree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similarity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setting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different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!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values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adjust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penalization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deviating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from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desired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similarity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use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log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function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prevents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from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focusing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exclusively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components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formula.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Finally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exponents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b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allow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adjust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importance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given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component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</a:p>
          <a:p>
            <a:endParaRPr lang="pt-PT" b="1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pt-PT" b="1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b="1" dirty="0">
                <a:latin typeface="Akzidenz-Grotesk BQ" pitchFamily="2" charset="77"/>
              </a:rPr>
              <a:t>3. Experimental </a:t>
            </a:r>
            <a:r>
              <a:rPr lang="pt-PT" b="1" dirty="0" err="1">
                <a:latin typeface="Akzidenz-Grotesk BQ" pitchFamily="2" charset="77"/>
              </a:rPr>
              <a:t>Results</a:t>
            </a:r>
            <a:endParaRPr lang="pt-PT" b="1" dirty="0">
              <a:latin typeface="Akzidenz-Grotesk BQ" pitchFamily="2" charset="77"/>
            </a:endParaRPr>
          </a:p>
          <a:p>
            <a:pPr marL="66675"/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 Machado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al. [2015]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combination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“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aesthetic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measures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”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adapted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from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literature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evolve CFDG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resort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combinations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assess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quality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fitim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I,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sample, S.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particular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combination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focuses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chromatic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characteristics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uses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two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aesthetic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measures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Bell Curve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Contrasting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Colors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</a:p>
          <a:p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order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adequacy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proposed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approach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performed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several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experiments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with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different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parameters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In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first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set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experiments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tests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focusing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each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components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formula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demonstrated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all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played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important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role.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instance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was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ignored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(b = 0),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typically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converged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sets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composed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repetitions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with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minor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variations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among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Conversely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when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considered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families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(a = 0),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was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no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pressure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evolve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images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were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chromatically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interesting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</a:t>
            </a:r>
          </a:p>
          <a:p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as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such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became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trivial for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evolutionary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algorithm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match a target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value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using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simple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uninteresting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shapes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 </a:t>
            </a:r>
          </a:p>
          <a:p>
            <a:endParaRPr lang="pt-PT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After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preliminary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tests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focused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analysis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impact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settings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results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runs,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trying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to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find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compromise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between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visual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consistency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and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pt-PT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diversity</a:t>
            </a:r>
            <a:r>
              <a:rPr lang="pt-PT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3285B73B-FF1E-A347-9698-02DAA1F94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[</a:t>
            </a:r>
            <a:r>
              <a:rPr lang="pt-PT" dirty="0" err="1"/>
              <a:t>Horigan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Lentczner</a:t>
            </a:r>
            <a:r>
              <a:rPr lang="pt-PT" dirty="0"/>
              <a:t>, 2014] J. </a:t>
            </a:r>
            <a:r>
              <a:rPr lang="pt-PT" dirty="0" err="1"/>
              <a:t>Horigan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M. </a:t>
            </a:r>
            <a:r>
              <a:rPr lang="pt-PT" dirty="0" err="1"/>
              <a:t>Lentczner</a:t>
            </a:r>
            <a:r>
              <a:rPr lang="pt-PT" dirty="0"/>
              <a:t>. </a:t>
            </a:r>
            <a:r>
              <a:rPr lang="pt-PT" dirty="0" err="1"/>
              <a:t>Context</a:t>
            </a:r>
            <a:r>
              <a:rPr lang="pt-PT" dirty="0"/>
              <a:t> Free. </a:t>
            </a:r>
            <a:r>
              <a:rPr lang="pt-PT" dirty="0" err="1"/>
              <a:t>http</a:t>
            </a:r>
            <a:r>
              <a:rPr lang="pt-PT" dirty="0"/>
              <a:t>://</a:t>
            </a:r>
            <a:r>
              <a:rPr lang="pt-PT" dirty="0" err="1"/>
              <a:t>www.contextfreeart.org</a:t>
            </a:r>
            <a:r>
              <a:rPr lang="pt-PT" dirty="0"/>
              <a:t>/, 2014.</a:t>
            </a:r>
          </a:p>
          <a:p>
            <a:r>
              <a:rPr lang="pt-PT" dirty="0"/>
              <a:t>[Machado </a:t>
            </a:r>
            <a:r>
              <a:rPr lang="pt-PT" dirty="0" err="1"/>
              <a:t>and</a:t>
            </a:r>
            <a:r>
              <a:rPr lang="pt-PT" dirty="0"/>
              <a:t> Nunes, 2010b] </a:t>
            </a:r>
            <a:r>
              <a:rPr lang="pt-PT" dirty="0" err="1"/>
              <a:t>Penousal</a:t>
            </a:r>
            <a:r>
              <a:rPr lang="pt-PT" dirty="0"/>
              <a:t> Machado </a:t>
            </a:r>
            <a:r>
              <a:rPr lang="pt-PT" dirty="0" err="1"/>
              <a:t>and</a:t>
            </a:r>
            <a:r>
              <a:rPr lang="pt-PT" dirty="0"/>
              <a:t> Henrique Nunes. A step </a:t>
            </a:r>
            <a:r>
              <a:rPr lang="pt-PT" dirty="0" err="1"/>
              <a:t>towards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evolution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visual </a:t>
            </a:r>
            <a:r>
              <a:rPr lang="pt-PT" dirty="0" err="1"/>
              <a:t>languages</a:t>
            </a:r>
            <a:r>
              <a:rPr lang="pt-PT" dirty="0"/>
              <a:t>. In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International</a:t>
            </a:r>
            <a:r>
              <a:rPr lang="pt-PT" dirty="0"/>
              <a:t> Conference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Computational</a:t>
            </a:r>
            <a:endParaRPr lang="pt-PT" dirty="0"/>
          </a:p>
          <a:p>
            <a:r>
              <a:rPr lang="pt-PT" dirty="0" err="1"/>
              <a:t>Creativity</a:t>
            </a:r>
            <a:r>
              <a:rPr lang="pt-PT" dirty="0"/>
              <a:t>, </a:t>
            </a:r>
            <a:r>
              <a:rPr lang="pt-PT" dirty="0" err="1"/>
              <a:t>Lisbon</a:t>
            </a:r>
            <a:r>
              <a:rPr lang="pt-PT" dirty="0"/>
              <a:t>, Portugal, 2010b.</a:t>
            </a:r>
          </a:p>
          <a:p>
            <a:r>
              <a:rPr lang="pt-PT" dirty="0"/>
              <a:t>[Machado </a:t>
            </a:r>
            <a:r>
              <a:rPr lang="pt-PT" dirty="0" err="1"/>
              <a:t>et</a:t>
            </a:r>
            <a:r>
              <a:rPr lang="pt-PT" dirty="0"/>
              <a:t> al., 2010a] </a:t>
            </a:r>
            <a:r>
              <a:rPr lang="pt-PT" dirty="0" err="1"/>
              <a:t>Penousal</a:t>
            </a:r>
            <a:r>
              <a:rPr lang="pt-PT" dirty="0"/>
              <a:t> Machado, Henrique Nunes, </a:t>
            </a:r>
            <a:r>
              <a:rPr lang="pt-PT" dirty="0" err="1"/>
              <a:t>and</a:t>
            </a:r>
            <a:r>
              <a:rPr lang="pt-PT" dirty="0"/>
              <a:t> Juan Romero. </a:t>
            </a:r>
            <a:r>
              <a:rPr lang="pt-PT" dirty="0" err="1"/>
              <a:t>Graph-based</a:t>
            </a:r>
            <a:r>
              <a:rPr lang="pt-PT" dirty="0"/>
              <a:t> </a:t>
            </a:r>
            <a:r>
              <a:rPr lang="pt-PT" dirty="0" err="1"/>
              <a:t>evolution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visual </a:t>
            </a:r>
            <a:r>
              <a:rPr lang="pt-PT" dirty="0" err="1"/>
              <a:t>languages</a:t>
            </a:r>
            <a:r>
              <a:rPr lang="pt-PT" dirty="0"/>
              <a:t>. In </a:t>
            </a:r>
            <a:r>
              <a:rPr lang="pt-PT" dirty="0" err="1"/>
              <a:t>Applications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Evolutionary</a:t>
            </a:r>
            <a:r>
              <a:rPr lang="pt-PT" dirty="0"/>
              <a:t> </a:t>
            </a:r>
            <a:r>
              <a:rPr lang="pt-PT" dirty="0" err="1"/>
              <a:t>Computation</a:t>
            </a:r>
            <a:r>
              <a:rPr lang="pt-PT" dirty="0"/>
              <a:t>, </a:t>
            </a:r>
            <a:r>
              <a:rPr lang="pt-PT" dirty="0" err="1"/>
              <a:t>pages</a:t>
            </a:r>
            <a:r>
              <a:rPr lang="pt-PT" dirty="0"/>
              <a:t> 271–280. </a:t>
            </a:r>
          </a:p>
          <a:p>
            <a:r>
              <a:rPr lang="pt-PT" dirty="0"/>
              <a:t>Springer, 2010a.</a:t>
            </a:r>
          </a:p>
          <a:p>
            <a:r>
              <a:rPr lang="pt-PT" dirty="0"/>
              <a:t>[Machado </a:t>
            </a:r>
            <a:r>
              <a:rPr lang="pt-PT" dirty="0" err="1"/>
              <a:t>et</a:t>
            </a:r>
            <a:r>
              <a:rPr lang="pt-PT" dirty="0"/>
              <a:t> al., 2015] </a:t>
            </a:r>
            <a:r>
              <a:rPr lang="pt-PT" dirty="0" err="1"/>
              <a:t>Penousal</a:t>
            </a:r>
            <a:r>
              <a:rPr lang="pt-PT" dirty="0"/>
              <a:t> Machado, João Correia, </a:t>
            </a:r>
            <a:r>
              <a:rPr lang="pt-PT" dirty="0" err="1"/>
              <a:t>and</a:t>
            </a:r>
            <a:r>
              <a:rPr lang="pt-PT" dirty="0"/>
              <a:t> Filipe Assunção. </a:t>
            </a:r>
            <a:r>
              <a:rPr lang="pt-PT" dirty="0" err="1"/>
              <a:t>Graph-Based</a:t>
            </a:r>
            <a:r>
              <a:rPr lang="pt-PT" dirty="0"/>
              <a:t> </a:t>
            </a:r>
            <a:r>
              <a:rPr lang="pt-PT" dirty="0" err="1"/>
              <a:t>Evolutionary</a:t>
            </a:r>
            <a:r>
              <a:rPr lang="pt-PT" dirty="0"/>
              <a:t> </a:t>
            </a:r>
            <a:r>
              <a:rPr lang="pt-PT" dirty="0" err="1"/>
              <a:t>Art</a:t>
            </a:r>
            <a:r>
              <a:rPr lang="pt-PT" dirty="0"/>
              <a:t>. In Amir </a:t>
            </a:r>
            <a:r>
              <a:rPr lang="pt-PT" dirty="0" err="1"/>
              <a:t>Gandomi</a:t>
            </a:r>
            <a:r>
              <a:rPr lang="pt-PT" dirty="0"/>
              <a:t>, Amir </a:t>
            </a:r>
            <a:r>
              <a:rPr lang="pt-PT" dirty="0" err="1"/>
              <a:t>Hossein</a:t>
            </a:r>
            <a:r>
              <a:rPr lang="pt-PT" dirty="0"/>
              <a:t> </a:t>
            </a:r>
            <a:r>
              <a:rPr lang="pt-PT" dirty="0" err="1"/>
              <a:t>Alavi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Conor</a:t>
            </a:r>
            <a:r>
              <a:rPr lang="pt-PT" dirty="0"/>
              <a:t> </a:t>
            </a:r>
            <a:r>
              <a:rPr lang="pt-PT" dirty="0" err="1"/>
              <a:t>Ryan</a:t>
            </a:r>
            <a:r>
              <a:rPr lang="pt-PT" dirty="0"/>
              <a:t>, </a:t>
            </a:r>
            <a:r>
              <a:rPr lang="pt-PT" dirty="0" err="1"/>
              <a:t>editors</a:t>
            </a:r>
            <a:r>
              <a:rPr lang="pt-PT" dirty="0"/>
              <a:t>, </a:t>
            </a:r>
            <a:r>
              <a:rPr lang="pt-PT" dirty="0" err="1"/>
              <a:t>Handbook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Genetic</a:t>
            </a:r>
            <a:r>
              <a:rPr lang="pt-PT" dirty="0"/>
              <a:t> </a:t>
            </a:r>
            <a:r>
              <a:rPr lang="pt-PT" dirty="0" err="1"/>
              <a:t>Programming</a:t>
            </a:r>
            <a:r>
              <a:rPr lang="pt-PT" dirty="0"/>
              <a:t> </a:t>
            </a:r>
            <a:r>
              <a:rPr lang="pt-PT" dirty="0" err="1"/>
              <a:t>Applications</a:t>
            </a:r>
            <a:r>
              <a:rPr lang="pt-PT" dirty="0"/>
              <a:t>. Springer, Berlin, 2015.</a:t>
            </a:r>
          </a:p>
          <a:p>
            <a:r>
              <a:rPr lang="pt-PT" dirty="0"/>
              <a:t>[</a:t>
            </a:r>
            <a:r>
              <a:rPr lang="pt-PT" dirty="0" err="1"/>
              <a:t>Stiny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Gips</a:t>
            </a:r>
            <a:r>
              <a:rPr lang="pt-PT" dirty="0"/>
              <a:t>, 1971] George </a:t>
            </a:r>
            <a:r>
              <a:rPr lang="pt-PT" dirty="0" err="1"/>
              <a:t>Stiny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James </a:t>
            </a:r>
            <a:r>
              <a:rPr lang="pt-PT" dirty="0" err="1"/>
              <a:t>Gips</a:t>
            </a:r>
            <a:r>
              <a:rPr lang="pt-PT" dirty="0"/>
              <a:t>. </a:t>
            </a:r>
            <a:r>
              <a:rPr lang="pt-PT" dirty="0" err="1"/>
              <a:t>Shape</a:t>
            </a:r>
            <a:r>
              <a:rPr lang="pt-PT" dirty="0"/>
              <a:t> </a:t>
            </a:r>
            <a:r>
              <a:rPr lang="pt-PT" dirty="0" err="1"/>
              <a:t>grammars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generative</a:t>
            </a:r>
            <a:r>
              <a:rPr lang="pt-PT" dirty="0"/>
              <a:t> </a:t>
            </a:r>
            <a:r>
              <a:rPr lang="pt-PT" dirty="0" err="1"/>
              <a:t>specification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paintings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sculpture</a:t>
            </a:r>
            <a:r>
              <a:rPr lang="pt-PT" dirty="0"/>
              <a:t>. In C. V. </a:t>
            </a:r>
            <a:r>
              <a:rPr lang="pt-PT" dirty="0" err="1"/>
              <a:t>Freiman</a:t>
            </a:r>
            <a:r>
              <a:rPr lang="pt-PT" dirty="0"/>
              <a:t>, editor,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Processing</a:t>
            </a:r>
            <a:r>
              <a:rPr lang="pt-PT" dirty="0"/>
              <a:t> 71, </a:t>
            </a:r>
            <a:r>
              <a:rPr lang="pt-PT" dirty="0" err="1"/>
              <a:t>pages</a:t>
            </a:r>
            <a:r>
              <a:rPr lang="pt-PT" dirty="0"/>
              <a:t> 1460–1465, </a:t>
            </a:r>
            <a:r>
              <a:rPr lang="pt-PT" dirty="0" err="1"/>
              <a:t>Amsterdam</a:t>
            </a:r>
            <a:r>
              <a:rPr lang="pt-PT" dirty="0"/>
              <a:t>, 1971. </a:t>
            </a:r>
            <a:r>
              <a:rPr lang="pt-PT" dirty="0" err="1"/>
              <a:t>North</a:t>
            </a:r>
            <a:r>
              <a:rPr lang="pt-PT" dirty="0"/>
              <a:t> </a:t>
            </a:r>
            <a:r>
              <a:rPr lang="pt-PT" dirty="0" err="1"/>
              <a:t>Holland</a:t>
            </a:r>
            <a:r>
              <a:rPr lang="pt-PT" dirty="0"/>
              <a:t> </a:t>
            </a:r>
            <a:r>
              <a:rPr lang="pt-PT" dirty="0" err="1"/>
              <a:t>Publishing</a:t>
            </a:r>
            <a:r>
              <a:rPr lang="pt-PT" dirty="0"/>
              <a:t> Co.</a:t>
            </a:r>
          </a:p>
        </p:txBody>
      </p:sp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2764AA06-F4AF-BE42-AF1E-8DD5C129F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b="1" dirty="0"/>
              <a:t>Figure 1: </a:t>
            </a:r>
            <a:r>
              <a:rPr lang="pt-PT" dirty="0"/>
              <a:t>Samples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fittest</a:t>
            </a:r>
            <a:r>
              <a:rPr lang="pt-PT" dirty="0"/>
              <a:t> </a:t>
            </a:r>
            <a:r>
              <a:rPr lang="pt-PT" dirty="0" err="1"/>
              <a:t>individuals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three</a:t>
            </a:r>
            <a:r>
              <a:rPr lang="pt-PT" dirty="0"/>
              <a:t> </a:t>
            </a:r>
            <a:r>
              <a:rPr lang="pt-PT" dirty="0" err="1"/>
              <a:t>independent</a:t>
            </a:r>
            <a:endParaRPr lang="pt-PT" dirty="0"/>
          </a:p>
          <a:p>
            <a:r>
              <a:rPr lang="pt-PT" dirty="0"/>
              <a:t>runs.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row</a:t>
            </a:r>
            <a:r>
              <a:rPr lang="pt-PT" dirty="0"/>
              <a:t> </a:t>
            </a:r>
            <a:r>
              <a:rPr lang="pt-PT" dirty="0" err="1"/>
              <a:t>presents</a:t>
            </a:r>
            <a:r>
              <a:rPr lang="pt-PT" dirty="0"/>
              <a:t> samples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images</a:t>
            </a:r>
            <a:r>
              <a:rPr lang="pt-PT" dirty="0"/>
              <a:t> </a:t>
            </a:r>
            <a:r>
              <a:rPr lang="pt-PT" dirty="0" err="1"/>
              <a:t>produced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single individual.</a:t>
            </a:r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B97F189-CDD1-0A4B-954B-79D27DF6E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" t="5727" r="4631" b="3962"/>
          <a:stretch/>
        </p:blipFill>
        <p:spPr>
          <a:xfrm>
            <a:off x="8809463" y="19823771"/>
            <a:ext cx="6076525" cy="4661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618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isuc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C252B"/>
      </a:accent1>
      <a:accent2>
        <a:srgbClr val="AD3433"/>
      </a:accent2>
      <a:accent3>
        <a:srgbClr val="AD3433"/>
      </a:accent3>
      <a:accent4>
        <a:srgbClr val="AD3433"/>
      </a:accent4>
      <a:accent5>
        <a:srgbClr val="AD3433"/>
      </a:accent5>
      <a:accent6>
        <a:srgbClr val="AD3433"/>
      </a:accent6>
      <a:hlink>
        <a:srgbClr val="AD3433"/>
      </a:hlink>
      <a:folHlink>
        <a:srgbClr val="AD3433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" id="{F5D65FF2-3086-494B-8657-DD213D035B7A}" vid="{A075EE07-87FC-C743-A361-C217881E63A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473</TotalTime>
  <Words>1534</Words>
  <Application>Microsoft Macintosh PowerPoint</Application>
  <PresentationFormat>Personalizados</PresentationFormat>
  <Paragraphs>59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Akzidenz-Grotesk BQ</vt:lpstr>
      <vt:lpstr>Akzidenz-Grotesk BQ Condensed</vt:lpstr>
      <vt:lpstr>Arial</vt:lpstr>
      <vt:lpstr>Calibri</vt:lpstr>
      <vt:lpstr>Noto Serif</vt:lpstr>
      <vt:lpstr>Tema do Office</vt:lpstr>
      <vt:lpstr>EVOLVING FAMILIES  OF SHAPES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AQUI:</dc:title>
  <dc:creator>Sérgio Rebelo</dc:creator>
  <cp:lastModifiedBy>Sérgio Rebelo</cp:lastModifiedBy>
  <cp:revision>29</cp:revision>
  <cp:lastPrinted>2018-11-09T11:51:35Z</cp:lastPrinted>
  <dcterms:created xsi:type="dcterms:W3CDTF">2018-10-26T12:46:42Z</dcterms:created>
  <dcterms:modified xsi:type="dcterms:W3CDTF">2020-01-13T09:59:29Z</dcterms:modified>
</cp:coreProperties>
</file>